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2"/>
  </p:notesMasterIdLst>
  <p:sldIdLst>
    <p:sldId id="257" r:id="rId3"/>
    <p:sldId id="337" r:id="rId4"/>
    <p:sldId id="338" r:id="rId5"/>
    <p:sldId id="339" r:id="rId6"/>
    <p:sldId id="402"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368" r:id="rId36"/>
    <p:sldId id="369" r:id="rId37"/>
    <p:sldId id="370" r:id="rId38"/>
    <p:sldId id="371" r:id="rId39"/>
    <p:sldId id="372" r:id="rId40"/>
    <p:sldId id="373" r:id="rId41"/>
    <p:sldId id="374" r:id="rId42"/>
    <p:sldId id="375" r:id="rId43"/>
    <p:sldId id="376" r:id="rId44"/>
    <p:sldId id="377" r:id="rId45"/>
    <p:sldId id="403" r:id="rId46"/>
    <p:sldId id="378" r:id="rId47"/>
    <p:sldId id="379" r:id="rId48"/>
    <p:sldId id="380" r:id="rId49"/>
    <p:sldId id="381" r:id="rId50"/>
    <p:sldId id="382" r:id="rId51"/>
    <p:sldId id="383" r:id="rId52"/>
    <p:sldId id="384" r:id="rId53"/>
    <p:sldId id="385" r:id="rId54"/>
    <p:sldId id="386" r:id="rId55"/>
    <p:sldId id="387" r:id="rId56"/>
    <p:sldId id="388" r:id="rId57"/>
    <p:sldId id="389" r:id="rId58"/>
    <p:sldId id="390" r:id="rId59"/>
    <p:sldId id="391" r:id="rId60"/>
    <p:sldId id="392" r:id="rId61"/>
    <p:sldId id="393" r:id="rId62"/>
    <p:sldId id="394" r:id="rId63"/>
    <p:sldId id="395" r:id="rId64"/>
    <p:sldId id="396" r:id="rId65"/>
    <p:sldId id="397" r:id="rId66"/>
    <p:sldId id="398" r:id="rId67"/>
    <p:sldId id="399" r:id="rId68"/>
    <p:sldId id="400" r:id="rId69"/>
    <p:sldId id="401" r:id="rId70"/>
    <p:sldId id="335" r:id="rId7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02d5a7f3b9503d9bfd153a0dc484eaa5e61ecff4e4e7590294afd14a396ee79f::" providerId="AD" clId="Web-{744CC4D7-18C9-3B89-8B31-38E00E51A011}"/>
    <pc:docChg chg="modSld">
      <pc:chgData name="Guest User" userId="S::urn:spo:anon#02d5a7f3b9503d9bfd153a0dc484eaa5e61ecff4e4e7590294afd14a396ee79f::" providerId="AD" clId="Web-{744CC4D7-18C9-3B89-8B31-38E00E51A011}" dt="2020-12-08T22:33:40.653" v="3" actId="1076"/>
      <pc:docMkLst>
        <pc:docMk/>
      </pc:docMkLst>
      <pc:sldChg chg="modSp">
        <pc:chgData name="Guest User" userId="S::urn:spo:anon#02d5a7f3b9503d9bfd153a0dc484eaa5e61ecff4e4e7590294afd14a396ee79f::" providerId="AD" clId="Web-{744CC4D7-18C9-3B89-8B31-38E00E51A011}" dt="2020-12-08T22:32:41.964" v="2" actId="1076"/>
        <pc:sldMkLst>
          <pc:docMk/>
          <pc:sldMk cId="1534329518" sldId="351"/>
        </pc:sldMkLst>
        <pc:spChg chg="mod">
          <ac:chgData name="Guest User" userId="S::urn:spo:anon#02d5a7f3b9503d9bfd153a0dc484eaa5e61ecff4e4e7590294afd14a396ee79f::" providerId="AD" clId="Web-{744CC4D7-18C9-3B89-8B31-38E00E51A011}" dt="2020-12-08T22:32:34.371" v="1" actId="14100"/>
          <ac:spMkLst>
            <pc:docMk/>
            <pc:sldMk cId="1534329518" sldId="351"/>
            <ac:spMk id="2" creationId="{00000000-0000-0000-0000-000000000000}"/>
          </ac:spMkLst>
        </pc:spChg>
        <pc:picChg chg="mod">
          <ac:chgData name="Guest User" userId="S::urn:spo:anon#02d5a7f3b9503d9bfd153a0dc484eaa5e61ecff4e4e7590294afd14a396ee79f::" providerId="AD" clId="Web-{744CC4D7-18C9-3B89-8B31-38E00E51A011}" dt="2020-12-08T22:32:41.964" v="2" actId="1076"/>
          <ac:picMkLst>
            <pc:docMk/>
            <pc:sldMk cId="1534329518" sldId="351"/>
            <ac:picMk id="3" creationId="{00000000-0000-0000-0000-000000000000}"/>
          </ac:picMkLst>
        </pc:picChg>
      </pc:sldChg>
      <pc:sldChg chg="modSp">
        <pc:chgData name="Guest User" userId="S::urn:spo:anon#02d5a7f3b9503d9bfd153a0dc484eaa5e61ecff4e4e7590294afd14a396ee79f::" providerId="AD" clId="Web-{744CC4D7-18C9-3B89-8B31-38E00E51A011}" dt="2020-12-08T22:33:40.653" v="3" actId="1076"/>
        <pc:sldMkLst>
          <pc:docMk/>
          <pc:sldMk cId="2236022237" sldId="352"/>
        </pc:sldMkLst>
        <pc:spChg chg="mod">
          <ac:chgData name="Guest User" userId="S::urn:spo:anon#02d5a7f3b9503d9bfd153a0dc484eaa5e61ecff4e4e7590294afd14a396ee79f::" providerId="AD" clId="Web-{744CC4D7-18C9-3B89-8B31-38E00E51A011}" dt="2020-12-08T22:33:40.653" v="3" actId="1076"/>
          <ac:spMkLst>
            <pc:docMk/>
            <pc:sldMk cId="2236022237" sldId="352"/>
            <ac:spMk id="10" creationId="{00000000-0000-0000-0000-000000000000}"/>
          </ac:spMkLst>
        </pc:spChg>
      </pc:sldChg>
    </pc:docChg>
  </pc:docChgLst>
  <pc:docChgLst>
    <pc:chgData name="Guest User" userId="S::urn:spo:anon#b0a735fb45e6760929dd03c4bdba9298a68289868c759f54f0c2fce5b02aa870::" providerId="AD" clId="Web-{C7A891DE-9B95-445B-9FBE-86BEAD012F22}"/>
    <pc:docChg chg="addSld delSld">
      <pc:chgData name="Guest User" userId="S::urn:spo:anon#b0a735fb45e6760929dd03c4bdba9298a68289868c759f54f0c2fce5b02aa870::" providerId="AD" clId="Web-{C7A891DE-9B95-445B-9FBE-86BEAD012F22}" dt="2020-12-07T09:21:44.452" v="5"/>
      <pc:docMkLst>
        <pc:docMk/>
      </pc:docMkLst>
      <pc:sldChg chg="new del">
        <pc:chgData name="Guest User" userId="S::urn:spo:anon#b0a735fb45e6760929dd03c4bdba9298a68289868c759f54f0c2fce5b02aa870::" providerId="AD" clId="Web-{C7A891DE-9B95-445B-9FBE-86BEAD012F22}" dt="2020-12-07T09:21:44.452" v="5"/>
        <pc:sldMkLst>
          <pc:docMk/>
          <pc:sldMk cId="1677117807" sldId="402"/>
        </pc:sldMkLst>
      </pc:sldChg>
      <pc:sldChg chg="new del">
        <pc:chgData name="Guest User" userId="S::urn:spo:anon#b0a735fb45e6760929dd03c4bdba9298a68289868c759f54f0c2fce5b02aa870::" providerId="AD" clId="Web-{C7A891DE-9B95-445B-9FBE-86BEAD012F22}" dt="2020-12-07T09:15:57.942" v="3"/>
        <pc:sldMkLst>
          <pc:docMk/>
          <pc:sldMk cId="3095765805" sldId="402"/>
        </pc:sldMkLst>
      </pc:sldChg>
      <pc:sldChg chg="new del">
        <pc:chgData name="Guest User" userId="S::urn:spo:anon#b0a735fb45e6760929dd03c4bdba9298a68289868c759f54f0c2fce5b02aa870::" providerId="AD" clId="Web-{C7A891DE-9B95-445B-9FBE-86BEAD012F22}" dt="2020-12-07T09:15:03.753" v="2"/>
        <pc:sldMkLst>
          <pc:docMk/>
          <pc:sldMk cId="391486752" sldId="403"/>
        </pc:sldMkLst>
      </pc:sldChg>
    </pc:docChg>
  </pc:docChgLst>
  <pc:docChgLst>
    <pc:chgData name="Ghasaq Mohammad Sayed Abdullah Alrefaei" userId="a96f65d6-e7d3-4bcd-bf2d-179ee62ce193" providerId="ADAL" clId="{67139A94-138E-914C-8CE7-D38516F4A51D}"/>
    <pc:docChg chg="addSld">
      <pc:chgData name="Ghasaq Mohammad Sayed Abdullah Alrefaei" userId="a96f65d6-e7d3-4bcd-bf2d-179ee62ce193" providerId="ADAL" clId="{67139A94-138E-914C-8CE7-D38516F4A51D}" dt="2021-04-04T11:07:15.946" v="0" actId="680"/>
      <pc:docMkLst>
        <pc:docMk/>
      </pc:docMkLst>
      <pc:sldChg chg="new">
        <pc:chgData name="Ghasaq Mohammad Sayed Abdullah Alrefaei" userId="a96f65d6-e7d3-4bcd-bf2d-179ee62ce193" providerId="ADAL" clId="{67139A94-138E-914C-8CE7-D38516F4A51D}" dt="2021-04-04T11:07:15.946" v="0" actId="680"/>
        <pc:sldMkLst>
          <pc:docMk/>
          <pc:sldMk cId="2995627694" sldId="403"/>
        </pc:sldMkLst>
      </pc:sldChg>
    </pc:docChg>
  </pc:docChgLst>
  <pc:docChgLst>
    <pc:chgData name="Guest User" userId="S::urn:spo:anon#02d5a7f3b9503d9bfd153a0dc484eaa5e61ecff4e4e7590294afd14a396ee79f::" providerId="AD" clId="Web-{3C5D539B-7B1D-CEC8-F99A-856DECC0E5C1}"/>
    <pc:docChg chg="modSld">
      <pc:chgData name="Guest User" userId="S::urn:spo:anon#02d5a7f3b9503d9bfd153a0dc484eaa5e61ecff4e4e7590294afd14a396ee79f::" providerId="AD" clId="Web-{3C5D539B-7B1D-CEC8-F99A-856DECC0E5C1}" dt="2020-12-10T09:57:01.742" v="1" actId="1076"/>
      <pc:docMkLst>
        <pc:docMk/>
      </pc:docMkLst>
      <pc:sldChg chg="modSp">
        <pc:chgData name="Guest User" userId="S::urn:spo:anon#02d5a7f3b9503d9bfd153a0dc484eaa5e61ecff4e4e7590294afd14a396ee79f::" providerId="AD" clId="Web-{3C5D539B-7B1D-CEC8-F99A-856DECC0E5C1}" dt="2020-12-10T09:21:31.025" v="0" actId="1076"/>
        <pc:sldMkLst>
          <pc:docMk/>
          <pc:sldMk cId="236066008" sldId="339"/>
        </pc:sldMkLst>
        <pc:spChg chg="mod">
          <ac:chgData name="Guest User" userId="S::urn:spo:anon#02d5a7f3b9503d9bfd153a0dc484eaa5e61ecff4e4e7590294afd14a396ee79f::" providerId="AD" clId="Web-{3C5D539B-7B1D-CEC8-F99A-856DECC0E5C1}" dt="2020-12-10T09:21:31.025" v="0" actId="1076"/>
          <ac:spMkLst>
            <pc:docMk/>
            <pc:sldMk cId="236066008" sldId="339"/>
            <ac:spMk id="3" creationId="{00000000-0000-0000-0000-000000000000}"/>
          </ac:spMkLst>
        </pc:spChg>
      </pc:sldChg>
      <pc:sldChg chg="modSp">
        <pc:chgData name="Guest User" userId="S::urn:spo:anon#02d5a7f3b9503d9bfd153a0dc484eaa5e61ecff4e4e7590294afd14a396ee79f::" providerId="AD" clId="Web-{3C5D539B-7B1D-CEC8-F99A-856DECC0E5C1}" dt="2020-12-10T09:57:01.742" v="1" actId="1076"/>
        <pc:sldMkLst>
          <pc:docMk/>
          <pc:sldMk cId="1031151629" sldId="381"/>
        </pc:sldMkLst>
        <pc:grpChg chg="mod">
          <ac:chgData name="Guest User" userId="S::urn:spo:anon#02d5a7f3b9503d9bfd153a0dc484eaa5e61ecff4e4e7590294afd14a396ee79f::" providerId="AD" clId="Web-{3C5D539B-7B1D-CEC8-F99A-856DECC0E5C1}" dt="2020-12-10T09:57:01.742" v="1" actId="1076"/>
          <ac:grpSpMkLst>
            <pc:docMk/>
            <pc:sldMk cId="1031151629" sldId="381"/>
            <ac:grpSpMk id="6" creationId="{00000000-0000-0000-0000-000000000000}"/>
          </ac:grpSpMkLst>
        </pc:grpChg>
      </pc:sldChg>
    </pc:docChg>
  </pc:docChgLst>
  <pc:docChgLst>
    <pc:chgData clId="Web-{1CA2EE5D-9EF8-3BE8-A976-987F350D4643}"/>
    <pc:docChg chg="addSld">
      <pc:chgData name="" userId="" providerId="" clId="Web-{1CA2EE5D-9EF8-3BE8-A976-987F350D4643}" dt="2020-12-10T10:37:49.547" v="0"/>
      <pc:docMkLst>
        <pc:docMk/>
      </pc:docMkLst>
      <pc:sldChg chg="new">
        <pc:chgData name="" userId="" providerId="" clId="Web-{1CA2EE5D-9EF8-3BE8-A976-987F350D4643}" dt="2020-12-10T10:37:49.547" v="0"/>
        <pc:sldMkLst>
          <pc:docMk/>
          <pc:sldMk cId="320897584" sldId="4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7238B77-A879-4D0D-AAB3-FAB46DF9D26C}" type="datetimeFigureOut">
              <a:rPr lang="en-US" smtClean="0"/>
              <a:t>4/4/21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745344F-4F1E-4FEA-92E3-AA56484E825F}" type="slidenum">
              <a:rPr lang="en-US" smtClean="0"/>
              <a:t>‹#›</a:t>
            </a:fld>
            <a:endParaRPr lang="en-US"/>
          </a:p>
        </p:txBody>
      </p:sp>
    </p:spTree>
    <p:extLst>
      <p:ext uri="{BB962C8B-B14F-4D97-AF65-F5344CB8AC3E}">
        <p14:creationId xmlns:p14="http://schemas.microsoft.com/office/powerpoint/2010/main" val="3698804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a:p>
        </p:txBody>
      </p:sp>
      <p:sp>
        <p:nvSpPr>
          <p:cNvPr id="4" name="Slide Number Placeholder 3"/>
          <p:cNvSpPr>
            <a:spLocks noGrp="1"/>
          </p:cNvSpPr>
          <p:nvPr>
            <p:ph type="sldNum" sz="quarter" idx="10"/>
          </p:nvPr>
        </p:nvSpPr>
        <p:spPr/>
        <p:txBody>
          <a:bodyPr/>
          <a:lstStyle/>
          <a:p>
            <a:pPr>
              <a:defRPr/>
            </a:pPr>
            <a:fld id="{766E7AE1-AB7E-49F3-83CB-A87625FE4D6A}" type="slidenum">
              <a:rPr lang="en-US" smtClean="0"/>
              <a:pPr>
                <a:defRPr/>
              </a:pPr>
              <a:t>2</a:t>
            </a:fld>
            <a:endParaRPr lang="en-US"/>
          </a:p>
        </p:txBody>
      </p:sp>
    </p:spTree>
    <p:extLst>
      <p:ext uri="{BB962C8B-B14F-4D97-AF65-F5344CB8AC3E}">
        <p14:creationId xmlns:p14="http://schemas.microsoft.com/office/powerpoint/2010/main" val="554769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040CA7-B5C1-49B2-BC62-42252CAC9058}" type="slidenum">
              <a:rPr lang="en-US"/>
              <a:pPr/>
              <a:t>17</a:t>
            </a:fld>
            <a:endParaRPr 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altLang="ja-JP"/>
          </a:p>
        </p:txBody>
      </p:sp>
    </p:spTree>
    <p:extLst>
      <p:ext uri="{BB962C8B-B14F-4D97-AF65-F5344CB8AC3E}">
        <p14:creationId xmlns:p14="http://schemas.microsoft.com/office/powerpoint/2010/main" val="2517203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AB8C45-FF5B-428A-9D0E-0E58A408F176}" type="slidenum">
              <a:rPr lang="en-US"/>
              <a:pPr/>
              <a:t>18</a:t>
            </a:fld>
            <a:endParaRPr lang="en-US"/>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r>
              <a:rPr lang="en-US"/>
              <a:t>Sensitive communicators understand the difference between delivering negative news and being negative. Never try to hide the negative news, but look for positive points that will foster a good relationship with your audience. In addition, if you are trying to persuade your audience to perform a particular action, point out how doing so will benefit them. </a:t>
            </a:r>
          </a:p>
          <a:p>
            <a:r>
              <a:rPr lang="en-US"/>
              <a:t>In general, try to state your message without using words that might hurt or offend your audience. Substitute </a:t>
            </a:r>
            <a:r>
              <a:rPr lang="en-US" i="1"/>
              <a:t>euphemisms</a:t>
            </a:r>
            <a:r>
              <a:rPr lang="en-US"/>
              <a:t> (milder synonyms) for terms with unpleasant connotations. That way, you can be honest without being harsh. However, remember that you walk a fine line between softening the blow and hiding the facts when using euphemisms. </a:t>
            </a:r>
          </a:p>
        </p:txBody>
      </p:sp>
    </p:spTree>
    <p:extLst>
      <p:ext uri="{BB962C8B-B14F-4D97-AF65-F5344CB8AC3E}">
        <p14:creationId xmlns:p14="http://schemas.microsoft.com/office/powerpoint/2010/main" val="1652237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AB8C45-FF5B-428A-9D0E-0E58A408F176}" type="slidenum">
              <a:rPr lang="en-US"/>
              <a:pPr/>
              <a:t>25</a:t>
            </a:fld>
            <a:endParaRPr lang="en-US"/>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3617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7979D6-C608-42E1-8394-D6AC77DD8505}" type="slidenum">
              <a:rPr lang="en-US"/>
              <a:pPr/>
              <a:t>32</a:t>
            </a:fld>
            <a:endParaRPr lang="en-US"/>
          </a:p>
        </p:txBody>
      </p:sp>
      <p:sp>
        <p:nvSpPr>
          <p:cNvPr id="573442" name="Rectangle 2"/>
          <p:cNvSpPr>
            <a:spLocks noGrp="1" noRot="1" noChangeAspect="1" noChangeArrowheads="1" noTextEdit="1"/>
          </p:cNvSpPr>
          <p:nvPr>
            <p:ph type="sldImg"/>
          </p:nvPr>
        </p:nvSpPr>
        <p:spPr>
          <a:ln/>
        </p:spPr>
      </p:sp>
      <p:sp>
        <p:nvSpPr>
          <p:cNvPr id="573443" name="Rectangle 3"/>
          <p:cNvSpPr>
            <a:spLocks noGrp="1" noChangeArrowheads="1"/>
          </p:cNvSpPr>
          <p:nvPr>
            <p:ph type="body" idx="1"/>
          </p:nvPr>
        </p:nvSpPr>
        <p:spPr/>
        <p:txBody>
          <a:bodyPr/>
          <a:lstStyle/>
          <a:p>
            <a:pPr>
              <a:lnSpc>
                <a:spcPct val="90000"/>
              </a:lnSpc>
            </a:pPr>
            <a:r>
              <a:rPr lang="en-US" i="0">
                <a:solidFill>
                  <a:srgbClr val="000000"/>
                </a:solidFill>
                <a:cs typeface="Times New Roman" pitchFamily="18" charset="0"/>
              </a:rPr>
              <a:t>Bias-free language </a:t>
            </a:r>
            <a:r>
              <a:rPr lang="en-US">
                <a:solidFill>
                  <a:srgbClr val="000000"/>
                </a:solidFill>
                <a:cs typeface="Times New Roman" pitchFamily="18" charset="0"/>
              </a:rPr>
              <a:t>avoids words</a:t>
            </a:r>
            <a:r>
              <a:rPr lang="en-US" baseline="0">
                <a:solidFill>
                  <a:srgbClr val="000000"/>
                </a:solidFill>
                <a:cs typeface="Times New Roman" pitchFamily="18" charset="0"/>
              </a:rPr>
              <a:t> or phrases that categorize or stigmatize people </a:t>
            </a:r>
            <a:r>
              <a:rPr lang="en-US">
                <a:solidFill>
                  <a:srgbClr val="000000"/>
                </a:solidFill>
                <a:cs typeface="Times New Roman" pitchFamily="18" charset="0"/>
              </a:rPr>
              <a:t>related to gender, race, ethnicity, age, and disability. </a:t>
            </a:r>
          </a:p>
          <a:p>
            <a:pPr>
              <a:lnSpc>
                <a:spcPct val="90000"/>
              </a:lnSpc>
            </a:pPr>
            <a:endParaRPr lang="en-US"/>
          </a:p>
        </p:txBody>
      </p:sp>
    </p:spTree>
    <p:extLst>
      <p:ext uri="{BB962C8B-B14F-4D97-AF65-F5344CB8AC3E}">
        <p14:creationId xmlns:p14="http://schemas.microsoft.com/office/powerpoint/2010/main" val="486917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7979D6-C608-42E1-8394-D6AC77DD8505}" type="slidenum">
              <a:rPr lang="en-US"/>
              <a:pPr/>
              <a:t>33</a:t>
            </a:fld>
            <a:endParaRPr lang="en-US"/>
          </a:p>
        </p:txBody>
      </p:sp>
      <p:sp>
        <p:nvSpPr>
          <p:cNvPr id="573442" name="Rectangle 2"/>
          <p:cNvSpPr>
            <a:spLocks noGrp="1" noRot="1" noChangeAspect="1" noChangeArrowheads="1" noTextEdit="1"/>
          </p:cNvSpPr>
          <p:nvPr>
            <p:ph type="sldImg"/>
          </p:nvPr>
        </p:nvSpPr>
        <p:spPr>
          <a:ln/>
        </p:spPr>
      </p:sp>
      <p:sp>
        <p:nvSpPr>
          <p:cNvPr id="573443" name="Rectangle 3"/>
          <p:cNvSpPr>
            <a:spLocks noGrp="1" noChangeArrowheads="1"/>
          </p:cNvSpPr>
          <p:nvPr>
            <p:ph type="body" idx="1"/>
          </p:nvPr>
        </p:nvSpPr>
        <p:spPr/>
        <p:txBody>
          <a:bodyPr/>
          <a:lstStyle/>
          <a:p>
            <a:pPr>
              <a:lnSpc>
                <a:spcPct val="90000"/>
              </a:lnSpc>
            </a:pPr>
            <a:r>
              <a:rPr lang="en-US">
                <a:solidFill>
                  <a:srgbClr val="000000"/>
                </a:solidFill>
                <a:cs typeface="Times New Roman" pitchFamily="18" charset="0"/>
              </a:rPr>
              <a:t>Bias can take</a:t>
            </a:r>
            <a:r>
              <a:rPr lang="en-US" baseline="0">
                <a:solidFill>
                  <a:srgbClr val="000000"/>
                </a:solidFill>
                <a:cs typeface="Times New Roman" pitchFamily="18" charset="0"/>
              </a:rPr>
              <a:t> a variety of forms:</a:t>
            </a:r>
            <a:endParaRPr lang="en-US">
              <a:solidFill>
                <a:srgbClr val="000000"/>
              </a:solidFill>
              <a:cs typeface="Times New Roman" pitchFamily="18" charset="0"/>
            </a:endParaRPr>
          </a:p>
          <a:p>
            <a:pPr>
              <a:lnSpc>
                <a:spcPct val="90000"/>
              </a:lnSpc>
              <a:buFont typeface="Arial" pitchFamily="34" charset="0"/>
              <a:buNone/>
            </a:pPr>
            <a:r>
              <a:rPr lang="en-US" b="1">
                <a:solidFill>
                  <a:srgbClr val="000000"/>
                </a:solidFill>
                <a:cs typeface="Times New Roman" pitchFamily="18" charset="0"/>
              </a:rPr>
              <a:t>Gender bias</a:t>
            </a:r>
            <a:r>
              <a:rPr lang="en-US" b="0">
                <a:solidFill>
                  <a:srgbClr val="000000"/>
                </a:solidFill>
                <a:cs typeface="Times New Roman" pitchFamily="18" charset="0"/>
              </a:rPr>
              <a:t>. Avoid sexist language by using the same label for everyone,</a:t>
            </a:r>
            <a:r>
              <a:rPr lang="en-US" b="0" baseline="0">
                <a:solidFill>
                  <a:srgbClr val="000000"/>
                </a:solidFill>
                <a:cs typeface="Times New Roman" pitchFamily="18" charset="0"/>
              </a:rPr>
              <a:t> regardless of gender. For example, </a:t>
            </a:r>
            <a:r>
              <a:rPr lang="en-US" b="0">
                <a:solidFill>
                  <a:srgbClr val="000000"/>
                </a:solidFill>
                <a:cs typeface="Times New Roman" pitchFamily="18" charset="0"/>
              </a:rPr>
              <a:t>don’t call a woman </a:t>
            </a:r>
            <a:r>
              <a:rPr lang="en-US" b="0" i="1">
                <a:solidFill>
                  <a:srgbClr val="000000"/>
                </a:solidFill>
                <a:cs typeface="Times New Roman" pitchFamily="18" charset="0"/>
              </a:rPr>
              <a:t>chairperson</a:t>
            </a:r>
            <a:r>
              <a:rPr lang="en-US" b="0">
                <a:solidFill>
                  <a:srgbClr val="000000"/>
                </a:solidFill>
                <a:cs typeface="Times New Roman" pitchFamily="18" charset="0"/>
              </a:rPr>
              <a:t> and then call a man </a:t>
            </a:r>
            <a:r>
              <a:rPr lang="en-US" b="0" i="1">
                <a:solidFill>
                  <a:srgbClr val="000000"/>
                </a:solidFill>
                <a:cs typeface="Times New Roman" pitchFamily="18" charset="0"/>
              </a:rPr>
              <a:t>chairman</a:t>
            </a:r>
            <a:r>
              <a:rPr lang="en-US" b="0">
                <a:solidFill>
                  <a:srgbClr val="000000"/>
                </a:solidFill>
                <a:cs typeface="Times New Roman" pitchFamily="18" charset="0"/>
              </a:rPr>
              <a:t>. Reword sentences to use </a:t>
            </a:r>
            <a:r>
              <a:rPr lang="en-US" b="0" i="1">
                <a:solidFill>
                  <a:srgbClr val="000000"/>
                </a:solidFill>
                <a:cs typeface="Times New Roman" pitchFamily="18" charset="0"/>
              </a:rPr>
              <a:t>they</a:t>
            </a:r>
            <a:r>
              <a:rPr lang="en-US" b="0">
                <a:solidFill>
                  <a:srgbClr val="000000"/>
                </a:solidFill>
                <a:cs typeface="Times New Roman" pitchFamily="18" charset="0"/>
              </a:rPr>
              <a:t> or to use no pronoun at all</a:t>
            </a:r>
            <a:r>
              <a:rPr lang="en-US" b="0" baseline="0">
                <a:solidFill>
                  <a:srgbClr val="000000"/>
                </a:solidFill>
                <a:cs typeface="Times New Roman" pitchFamily="18" charset="0"/>
              </a:rPr>
              <a:t> rather than refer to all individuals as </a:t>
            </a:r>
            <a:r>
              <a:rPr lang="en-US" b="0" i="1" baseline="0">
                <a:solidFill>
                  <a:srgbClr val="000000"/>
                </a:solidFill>
                <a:cs typeface="Times New Roman" pitchFamily="18" charset="0"/>
              </a:rPr>
              <a:t>he</a:t>
            </a:r>
            <a:r>
              <a:rPr lang="en-US" b="0" baseline="0">
                <a:solidFill>
                  <a:srgbClr val="000000"/>
                </a:solidFill>
                <a:cs typeface="Times New Roman" pitchFamily="18" charset="0"/>
              </a:rPr>
              <a:t>.</a:t>
            </a:r>
            <a:r>
              <a:rPr lang="en-US" b="0">
                <a:solidFill>
                  <a:srgbClr val="000000"/>
                </a:solidFill>
                <a:cs typeface="Times New Roman" pitchFamily="18" charset="0"/>
              </a:rPr>
              <a:t> </a:t>
            </a:r>
          </a:p>
          <a:p>
            <a:pPr>
              <a:lnSpc>
                <a:spcPct val="90000"/>
              </a:lnSpc>
              <a:buFont typeface="Arial" pitchFamily="34" charset="0"/>
              <a:buNone/>
            </a:pPr>
            <a:r>
              <a:rPr lang="en-US" b="1">
                <a:solidFill>
                  <a:srgbClr val="000000"/>
                </a:solidFill>
                <a:cs typeface="Times New Roman" pitchFamily="18" charset="0"/>
              </a:rPr>
              <a:t>Racial and ethnic bias</a:t>
            </a:r>
            <a:r>
              <a:rPr lang="en-US" b="0">
                <a:solidFill>
                  <a:srgbClr val="000000"/>
                </a:solidFill>
                <a:cs typeface="Times New Roman" pitchFamily="18" charset="0"/>
              </a:rPr>
              <a:t>. </a:t>
            </a:r>
            <a:r>
              <a:rPr lang="en-US">
                <a:solidFill>
                  <a:schemeClr val="tx1"/>
                </a:solidFill>
                <a:cs typeface="+mn-cs"/>
              </a:rPr>
              <a:t>A</a:t>
            </a:r>
            <a:r>
              <a:rPr lang="en-US"/>
              <a:t>void identifying people by race or ethnic origin unless such a label is relevant to the matter at hand—and</a:t>
            </a:r>
            <a:r>
              <a:rPr lang="en-US" baseline="0"/>
              <a:t> it rarely is</a:t>
            </a:r>
            <a:r>
              <a:rPr lang="en-US"/>
              <a:t>. </a:t>
            </a:r>
          </a:p>
          <a:p>
            <a:pPr defTabSz="928299">
              <a:lnSpc>
                <a:spcPct val="90000"/>
              </a:lnSpc>
              <a:defRPr/>
            </a:pPr>
            <a:r>
              <a:rPr lang="en-US" b="1"/>
              <a:t>Age bias</a:t>
            </a:r>
            <a:r>
              <a:rPr lang="en-US" b="0"/>
              <a:t>. Mention the age of a person only when it is relevant,</a:t>
            </a:r>
            <a:r>
              <a:rPr lang="en-US" b="0" baseline="0"/>
              <a:t> and be careful of the context if you must use words that refer to age. </a:t>
            </a:r>
          </a:p>
          <a:p>
            <a:pPr defTabSz="928299">
              <a:lnSpc>
                <a:spcPct val="90000"/>
              </a:lnSpc>
              <a:defRPr/>
            </a:pPr>
            <a:r>
              <a:rPr lang="en-US" b="1"/>
              <a:t>Disability bias</a:t>
            </a:r>
            <a:r>
              <a:rPr lang="en-US" b="0"/>
              <a:t>. Avoid mentioning physical</a:t>
            </a:r>
            <a:r>
              <a:rPr lang="en-US" b="0" baseline="0"/>
              <a:t>, mental, sensory, or emotional impairments in business messages, unless those conditions are directly relevant</a:t>
            </a:r>
            <a:r>
              <a:rPr lang="en-US" b="0"/>
              <a:t>. If you must refer to someone’s disability, put the person first and the disability second.</a:t>
            </a:r>
            <a:r>
              <a:rPr lang="en-US" b="0">
                <a:solidFill>
                  <a:srgbClr val="0000FF"/>
                </a:solidFill>
              </a:rPr>
              <a:t> </a:t>
            </a:r>
            <a:endParaRPr lang="en-US"/>
          </a:p>
          <a:p>
            <a:pPr>
              <a:lnSpc>
                <a:spcPct val="90000"/>
              </a:lnSpc>
            </a:pPr>
            <a:endParaRPr lang="en-US"/>
          </a:p>
        </p:txBody>
      </p:sp>
    </p:spTree>
    <p:extLst>
      <p:ext uri="{BB962C8B-B14F-4D97-AF65-F5344CB8AC3E}">
        <p14:creationId xmlns:p14="http://schemas.microsoft.com/office/powerpoint/2010/main" val="1855239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Successful communication relies on a positive relationship between sender and receiver. Establishing your credibility and projecting your company’s image are two vital steps in building and fostering positive business relationships.</a:t>
            </a:r>
          </a:p>
          <a:p>
            <a:endParaRPr lang="en-US"/>
          </a:p>
        </p:txBody>
      </p:sp>
      <p:sp>
        <p:nvSpPr>
          <p:cNvPr id="4" name="Slide Number Placeholder 3"/>
          <p:cNvSpPr>
            <a:spLocks noGrp="1"/>
          </p:cNvSpPr>
          <p:nvPr>
            <p:ph type="sldNum" sz="quarter" idx="10"/>
          </p:nvPr>
        </p:nvSpPr>
        <p:spPr/>
        <p:txBody>
          <a:bodyPr/>
          <a:lstStyle/>
          <a:p>
            <a:fld id="{9372DFB0-5BBE-4AE1-8FEE-CEC441F74873}" type="slidenum">
              <a:rPr lang="en-US" smtClean="0"/>
              <a:pPr/>
              <a:t>36</a:t>
            </a:fld>
            <a:endParaRPr lang="en-US"/>
          </a:p>
        </p:txBody>
      </p:sp>
    </p:spTree>
    <p:extLst>
      <p:ext uri="{BB962C8B-B14F-4D97-AF65-F5344CB8AC3E}">
        <p14:creationId xmlns:p14="http://schemas.microsoft.com/office/powerpoint/2010/main" val="497012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B570A-4678-44E6-81A2-1816310C62EF}" type="slidenum">
              <a:rPr lang="en-US"/>
              <a:pPr/>
              <a:t>38</a:t>
            </a:fld>
            <a:endParaRPr lang="en-US"/>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p:txBody>
          <a:bodyPr/>
          <a:lstStyle/>
          <a:p>
            <a:pPr>
              <a:lnSpc>
                <a:spcPct val="80000"/>
              </a:lnSpc>
            </a:pPr>
            <a:r>
              <a:rPr lang="en-US" altLang="ja-JP"/>
              <a:t>Your audience's response to every message you send depends heavily on their perception of your </a:t>
            </a:r>
            <a:r>
              <a:rPr lang="en-US" altLang="ja-JP" b="1"/>
              <a:t>credibility</a:t>
            </a:r>
            <a:r>
              <a:rPr lang="en-US" altLang="ja-JP"/>
              <a:t>—a measure of your believability based on how reliable you are and how much trust you evoke in others. Whether you're working to build credibility with a new audience, to maintain credibility with an existing audience, or to restore credibility after a mistake, consider emphasizing the following characteristics:</a:t>
            </a:r>
          </a:p>
          <a:p>
            <a:pPr>
              <a:lnSpc>
                <a:spcPct val="80000"/>
              </a:lnSpc>
              <a:buFontTx/>
              <a:buNone/>
            </a:pPr>
            <a:r>
              <a:rPr lang="en-US" altLang="ja-JP" b="1"/>
              <a:t>Honesty.</a:t>
            </a:r>
            <a:r>
              <a:rPr lang="en-US" altLang="ja-JP"/>
              <a:t> Demonstrating honesty and integrity will earn you the respect of your colleagues and the trust of everyone you communicate with, even if they don't always agree with you.</a:t>
            </a:r>
          </a:p>
          <a:p>
            <a:pPr defTabSz="928299">
              <a:lnSpc>
                <a:spcPct val="80000"/>
              </a:lnSpc>
              <a:defRPr/>
            </a:pPr>
            <a:r>
              <a:rPr lang="en-US" altLang="ja-JP" b="1"/>
              <a:t>Objectivity.</a:t>
            </a:r>
            <a:r>
              <a:rPr lang="en-US" altLang="ja-JP"/>
              <a:t> Distance yourself from emotional situations and look at all sides of an issue. Audience members want to believe that you have their interests in mind, not just your own.</a:t>
            </a:r>
          </a:p>
          <a:p>
            <a:pPr>
              <a:lnSpc>
                <a:spcPct val="80000"/>
              </a:lnSpc>
              <a:buFontTx/>
              <a:buNone/>
            </a:pPr>
            <a:r>
              <a:rPr lang="en-US" altLang="ja-JP" b="1"/>
              <a:t>Awareness of audience needs.</a:t>
            </a:r>
            <a:r>
              <a:rPr lang="en-US" altLang="ja-JP"/>
              <a:t> Let your audience know that you understand what's important to them. If you've done a thorough audience analysis, you'll know what your audience cares about in a particular situation. </a:t>
            </a:r>
          </a:p>
          <a:p>
            <a:pPr defTabSz="928299">
              <a:lnSpc>
                <a:spcPct val="80000"/>
              </a:lnSpc>
              <a:defRPr/>
            </a:pPr>
            <a:r>
              <a:rPr lang="en-US" altLang="ja-JP" b="1"/>
              <a:t>Credentials, knowledge, and expertise.</a:t>
            </a:r>
            <a:r>
              <a:rPr lang="en-US" altLang="ja-JP"/>
              <a:t> Every audience wants to be assured that the messages they receive come from people who know what they're talking about. To establish credibility with a new audience, put yourself in their shoes and identify the credentials that would be most important to them. </a:t>
            </a:r>
          </a:p>
          <a:p>
            <a:pPr>
              <a:lnSpc>
                <a:spcPct val="80000"/>
              </a:lnSpc>
              <a:buFontTx/>
              <a:buNone/>
            </a:pPr>
            <a:endParaRPr lang="en-US" altLang="ja-JP"/>
          </a:p>
        </p:txBody>
      </p:sp>
    </p:spTree>
    <p:extLst>
      <p:ext uri="{BB962C8B-B14F-4D97-AF65-F5344CB8AC3E}">
        <p14:creationId xmlns:p14="http://schemas.microsoft.com/office/powerpoint/2010/main" val="3597604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B570A-4678-44E6-81A2-1816310C62EF}" type="slidenum">
              <a:rPr lang="en-US"/>
              <a:pPr/>
              <a:t>39</a:t>
            </a:fld>
            <a:endParaRPr lang="en-US"/>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p:txBody>
          <a:bodyPr/>
          <a:lstStyle/>
          <a:p>
            <a:pPr>
              <a:lnSpc>
                <a:spcPct val="80000"/>
              </a:lnSpc>
              <a:buFontTx/>
              <a:buNone/>
            </a:pPr>
            <a:r>
              <a:rPr lang="en-US" altLang="ja-JP" b="1"/>
              <a:t>Endorsements.</a:t>
            </a:r>
            <a:r>
              <a:rPr lang="en-US" altLang="ja-JP"/>
              <a:t> If your audience doesn't know anything about you, you might be able to get assistance from someone they do know and trust. </a:t>
            </a:r>
          </a:p>
          <a:p>
            <a:pPr defTabSz="928299">
              <a:lnSpc>
                <a:spcPct val="80000"/>
              </a:lnSpc>
              <a:defRPr/>
            </a:pPr>
            <a:r>
              <a:rPr lang="en-US" altLang="ja-JP" b="1"/>
              <a:t>Performance.</a:t>
            </a:r>
            <a:r>
              <a:rPr lang="en-US" altLang="ja-JP"/>
              <a:t> It's easy to say you can do something, but following through can be much harder. Impressive communication skills are not enough; people need to know they can count on you to get the job done.</a:t>
            </a:r>
          </a:p>
          <a:p>
            <a:pPr>
              <a:lnSpc>
                <a:spcPct val="80000"/>
              </a:lnSpc>
              <a:buFontTx/>
              <a:buNone/>
            </a:pPr>
            <a:r>
              <a:rPr lang="en-US" altLang="ja-JP" b="1"/>
              <a:t>Confidence.</a:t>
            </a:r>
            <a:r>
              <a:rPr lang="en-US" altLang="ja-JP"/>
              <a:t> Audiences also need to know that you believe in yourself and your message. </a:t>
            </a:r>
            <a:endParaRPr lang="en-US"/>
          </a:p>
          <a:p>
            <a:pPr>
              <a:lnSpc>
                <a:spcPct val="80000"/>
              </a:lnSpc>
              <a:buFontTx/>
              <a:buNone/>
            </a:pPr>
            <a:r>
              <a:rPr lang="en-US" altLang="ja-JP" b="1"/>
              <a:t>Sincerity.</a:t>
            </a:r>
            <a:r>
              <a:rPr lang="en-US" altLang="ja-JP"/>
              <a:t> When you offer praise, don’t use hyperbole, such as “you are the most fantastic employee I could ever imagine.” Instead, point out specific qualities that warrant praise.</a:t>
            </a:r>
            <a:endParaRPr lang="en-US"/>
          </a:p>
          <a:p>
            <a:pPr defTabSz="928299">
              <a:lnSpc>
                <a:spcPct val="80000"/>
              </a:lnSpc>
              <a:defRPr/>
            </a:pPr>
            <a:endParaRPr lang="en-US"/>
          </a:p>
          <a:p>
            <a:pPr defTabSz="928299">
              <a:lnSpc>
                <a:spcPct val="80000"/>
              </a:lnSpc>
              <a:defRPr/>
            </a:pPr>
            <a:r>
              <a:rPr lang="en-US"/>
              <a:t>Credibility can take a long time to establish—and it can be wiped out in an instant. An occasional mistake is usually forgiven, but major lapses in honesty or integrity can destroy your reputation. On the other hand, when you do establish credibility, communication becomes much easier because you no longer have to spend time and energy convincing people that you are trustworthy.</a:t>
            </a:r>
          </a:p>
          <a:p>
            <a:pPr>
              <a:lnSpc>
                <a:spcPct val="80000"/>
              </a:lnSpc>
            </a:pPr>
            <a:endParaRPr lang="en-US"/>
          </a:p>
        </p:txBody>
      </p:sp>
    </p:spTree>
    <p:extLst>
      <p:ext uri="{BB962C8B-B14F-4D97-AF65-F5344CB8AC3E}">
        <p14:creationId xmlns:p14="http://schemas.microsoft.com/office/powerpoint/2010/main" val="385610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9CC9D-D84B-4584-A318-66FB07D0C8BB}" type="slidenum">
              <a:rPr lang="en-US"/>
              <a:pPr/>
              <a:t>40</a:t>
            </a:fld>
            <a:endParaRPr lang="en-US"/>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r>
              <a:rPr lang="en-US"/>
              <a:t>When you communicate with anyone outside your organization, you represent your company. Therefore, you play a vital role in helping the company build and maintain positive relationships with its stakeholders. As part of this responsibility, the interests and preferred </a:t>
            </a:r>
            <a:r>
              <a:rPr lang="en-US" i="1"/>
              <a:t>communication style </a:t>
            </a:r>
            <a:r>
              <a:rPr lang="en-US"/>
              <a:t>of your company must take precedence over your own views and style. </a:t>
            </a:r>
          </a:p>
          <a:p>
            <a:r>
              <a:rPr lang="en-US"/>
              <a:t>Many organizations have specific </a:t>
            </a:r>
            <a:r>
              <a:rPr lang="en-US" i="1"/>
              <a:t>communication guidelines </a:t>
            </a:r>
            <a:r>
              <a:rPr lang="en-US"/>
              <a:t>that show everything from the correct use of the company name to preferred abbreviations and other grammatical details. Specifying a desired style of communication is more difficult, however. Observe more experienced colleagues to see how they communicate, and never hesitate to ask for editorial help to make sure you’re conveying the appropriate tone.</a:t>
            </a:r>
          </a:p>
          <a:p>
            <a:endParaRPr lang="en-US" altLang="ja-JP"/>
          </a:p>
          <a:p>
            <a:endParaRPr lang="en-US"/>
          </a:p>
        </p:txBody>
      </p:sp>
    </p:spTree>
    <p:extLst>
      <p:ext uri="{BB962C8B-B14F-4D97-AF65-F5344CB8AC3E}">
        <p14:creationId xmlns:p14="http://schemas.microsoft.com/office/powerpoint/2010/main" val="3407527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communication </a:t>
            </a:r>
            <a:r>
              <a:rPr lang="en-US" b="1"/>
              <a:t>style</a:t>
            </a:r>
            <a:r>
              <a:rPr lang="en-US"/>
              <a:t> involves the choices you make to express yourself: the words you select, the manner in which you use those words in sentences, and the way you build paragraphs from individual sentences. Your style creates a certain </a:t>
            </a:r>
            <a:r>
              <a:rPr lang="en-US" b="1"/>
              <a:t>tone</a:t>
            </a:r>
            <a:r>
              <a:rPr lang="en-US"/>
              <a:t>, or overall impression, in your messages. The right tone depends on the nature of your message and your relationship with the reader.</a:t>
            </a:r>
          </a:p>
          <a:p>
            <a:r>
              <a:rPr lang="en-US"/>
              <a:t> </a:t>
            </a:r>
          </a:p>
          <a:p>
            <a:endParaRPr lang="en-US"/>
          </a:p>
        </p:txBody>
      </p:sp>
      <p:sp>
        <p:nvSpPr>
          <p:cNvPr id="4" name="Slide Number Placeholder 3"/>
          <p:cNvSpPr>
            <a:spLocks noGrp="1"/>
          </p:cNvSpPr>
          <p:nvPr>
            <p:ph type="sldNum" sz="quarter" idx="10"/>
          </p:nvPr>
        </p:nvSpPr>
        <p:spPr/>
        <p:txBody>
          <a:bodyPr/>
          <a:lstStyle/>
          <a:p>
            <a:fld id="{9372DFB0-5BBE-4AE1-8FEE-CEC441F74873}" type="slidenum">
              <a:rPr lang="en-US" smtClean="0"/>
              <a:pPr/>
              <a:t>41</a:t>
            </a:fld>
            <a:endParaRPr lang="en-US"/>
          </a:p>
        </p:txBody>
      </p:sp>
    </p:spTree>
    <p:extLst>
      <p:ext uri="{BB962C8B-B14F-4D97-AF65-F5344CB8AC3E}">
        <p14:creationId xmlns:p14="http://schemas.microsoft.com/office/powerpoint/2010/main" val="3848836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BFD230-A4A7-4780-B959-BA4D83064098}" type="slidenum">
              <a:rPr lang="en-US" smtClean="0"/>
              <a:pPr>
                <a:defRPr/>
              </a:pPr>
              <a:t>3</a:t>
            </a:fld>
            <a:endParaRPr lang="en-US"/>
          </a:p>
        </p:txBody>
      </p:sp>
    </p:spTree>
    <p:extLst>
      <p:ext uri="{BB962C8B-B14F-4D97-AF65-F5344CB8AC3E}">
        <p14:creationId xmlns:p14="http://schemas.microsoft.com/office/powerpoint/2010/main" val="2694455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2E5BC6-4BE3-4652-9C8E-24E1D9D0AEC1}" type="slidenum">
              <a:rPr lang="en-US"/>
              <a:pPr/>
              <a:t>42</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pPr defTabSz="928299">
              <a:defRPr/>
            </a:pPr>
            <a:r>
              <a:rPr lang="en-US"/>
              <a:t>The tone of your business messages can range from informal to conversational to formal. Part of the challenge of communicating on the job is to analyze each situation and figure out the appropriate tone to use. You can achieve a tone that is conversational but still businesslike by using the following guidelines:</a:t>
            </a:r>
          </a:p>
          <a:p>
            <a:pPr defTabSz="928299">
              <a:defRPr/>
            </a:pPr>
            <a:r>
              <a:rPr lang="en-US" b="1"/>
              <a:t>Understand the difference between texting and writing</a:t>
            </a:r>
            <a:r>
              <a:rPr lang="en-US"/>
              <a:t>. The casual, acronym-filled language friends often use in text messaging, IMs, and social networks is not professional business writing. If you want to be taken seriously in business, you simply cannot write like that on the job.</a:t>
            </a:r>
          </a:p>
          <a:p>
            <a:pPr defTabSz="928299">
              <a:defRPr/>
            </a:pPr>
            <a:r>
              <a:rPr lang="en-US" b="1"/>
              <a:t>Avoid obsolete and pompous language</a:t>
            </a:r>
            <a:r>
              <a:rPr lang="en-US"/>
              <a:t>. Avoid using dated phrases, obscure words, stale or clichéd expressions, and overly complicated sentences.</a:t>
            </a:r>
          </a:p>
          <a:p>
            <a:pPr defTabSz="928299">
              <a:defRPr/>
            </a:pPr>
            <a:r>
              <a:rPr lang="en-US" b="1"/>
              <a:t>Avoid preaching and bragging</a:t>
            </a:r>
            <a:r>
              <a:rPr lang="en-US"/>
              <a:t>. Few things are more irritating than know-it-alls who like to preach or brag. However, if you need to remind your audience of something that should be obvious, try to work in the information casually, where it will sound like a secondary comment rather than a major revelation.</a:t>
            </a:r>
          </a:p>
          <a:p>
            <a:pPr defTabSz="928299">
              <a:defRPr/>
            </a:pPr>
            <a:r>
              <a:rPr lang="en-US" b="1"/>
              <a:t>Be careful with intimacy</a:t>
            </a:r>
            <a:r>
              <a:rPr lang="en-US"/>
              <a:t>. Business messages should avoid intimacy. However, when you have a close relationship with audience members, such as among the members of a close-knit team, a more intimate tone is sometimes appropriate and even expected.</a:t>
            </a:r>
          </a:p>
          <a:p>
            <a:pPr defTabSz="928299">
              <a:defRPr/>
            </a:pPr>
            <a:r>
              <a:rPr lang="en-US" b="1"/>
              <a:t>Be careful with humor</a:t>
            </a:r>
            <a:r>
              <a:rPr lang="en-US"/>
              <a:t>. If you don’t know your audience well or you’re not skilled at using humor in a business setting, don’t use it at all. Avoid humor in formal messages and when you’re communicating across cultural boundaries.</a:t>
            </a:r>
          </a:p>
          <a:p>
            <a:endParaRPr lang="en-US">
              <a:cs typeface="Times New Roman" pitchFamily="18" charset="0"/>
            </a:endParaRPr>
          </a:p>
          <a:p>
            <a:endParaRPr lang="en-US"/>
          </a:p>
        </p:txBody>
      </p:sp>
    </p:spTree>
    <p:extLst>
      <p:ext uri="{BB962C8B-B14F-4D97-AF65-F5344CB8AC3E}">
        <p14:creationId xmlns:p14="http://schemas.microsoft.com/office/powerpoint/2010/main" val="1139166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72DFB0-5BBE-4AE1-8FEE-CEC441F74873}" type="slidenum">
              <a:rPr lang="en-US" smtClean="0"/>
              <a:pPr/>
              <a:t>43</a:t>
            </a:fld>
            <a:endParaRPr lang="en-US"/>
          </a:p>
        </p:txBody>
      </p:sp>
    </p:spTree>
    <p:extLst>
      <p:ext uri="{BB962C8B-B14F-4D97-AF65-F5344CB8AC3E}">
        <p14:creationId xmlns:p14="http://schemas.microsoft.com/office/powerpoint/2010/main" val="2831814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9CC9D-D84B-4584-A318-66FB07D0C8BB}" type="slidenum">
              <a:rPr lang="en-US"/>
              <a:pPr/>
              <a:t>45</a:t>
            </a:fld>
            <a:endParaRPr lang="en-US"/>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pPr defTabSz="928299">
              <a:defRPr/>
            </a:pPr>
            <a:r>
              <a:rPr lang="en-US"/>
              <a:t>Plain language presents information in a simple, unadorned style so that your audience can easily grasp your meaning—language that recipients “can read, understand, and act upon the first time they read it.” You can see how this definition supports using the “you” attitude and shows respect for your audience. In addition, plain language can make companies more productive and more profitable because people spend less time trying to figure out messages that are confusing or that aren’t written to meet their needs.</a:t>
            </a:r>
            <a:endParaRPr lang="en-US" altLang="ja-JP"/>
          </a:p>
          <a:p>
            <a:endParaRPr lang="en-US"/>
          </a:p>
        </p:txBody>
      </p:sp>
    </p:spTree>
    <p:extLst>
      <p:ext uri="{BB962C8B-B14F-4D97-AF65-F5344CB8AC3E}">
        <p14:creationId xmlns:p14="http://schemas.microsoft.com/office/powerpoint/2010/main" val="1557829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FC0AB-8B51-4D96-B656-4B8ABF8F6B9B}" type="slidenum">
              <a:rPr lang="en-US"/>
              <a:pPr/>
              <a:t>47</a:t>
            </a:fld>
            <a:endParaRPr lang="en-US"/>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r>
              <a:rPr lang="en-US">
                <a:solidFill>
                  <a:srgbClr val="000000"/>
                </a:solidFill>
              </a:rPr>
              <a:t> </a:t>
            </a:r>
          </a:p>
        </p:txBody>
      </p:sp>
    </p:spTree>
    <p:extLst>
      <p:ext uri="{BB962C8B-B14F-4D97-AF65-F5344CB8AC3E}">
        <p14:creationId xmlns:p14="http://schemas.microsoft.com/office/powerpoint/2010/main" val="1349025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r>
              <a:rPr lang="en-US" altLang="ja-JP"/>
              <a:t>Your choice of active or passive voice also affects the tone of your message. You are using </a:t>
            </a:r>
            <a:r>
              <a:rPr lang="en-US" altLang="ja-JP" b="1"/>
              <a:t>active voice </a:t>
            </a:r>
            <a:r>
              <a:rPr lang="en-US" altLang="ja-JP"/>
              <a:t>when the subject ("actor") comes before the verb, and the object (“acted upon”) comes after the verb: "Joe rented the car." Use the active voice to produce shorter, stronger sentences and make your writing more vigorous, concise, and generally easier to understand. </a:t>
            </a:r>
          </a:p>
          <a:p>
            <a:r>
              <a:rPr lang="en-US"/>
              <a:t>In general, avoid passive voice to make your writing lively and direct. </a:t>
            </a:r>
          </a:p>
        </p:txBody>
      </p:sp>
      <p:sp>
        <p:nvSpPr>
          <p:cNvPr id="4" name="Slide Number Placeholder 3"/>
          <p:cNvSpPr>
            <a:spLocks noGrp="1"/>
          </p:cNvSpPr>
          <p:nvPr>
            <p:ph type="sldNum" sz="quarter" idx="10"/>
          </p:nvPr>
        </p:nvSpPr>
        <p:spPr/>
        <p:txBody>
          <a:bodyPr/>
          <a:lstStyle/>
          <a:p>
            <a:fld id="{9372DFB0-5BBE-4AE1-8FEE-CEC441F74873}" type="slidenum">
              <a:rPr lang="en-US" smtClean="0"/>
              <a:pPr/>
              <a:t>48</a:t>
            </a:fld>
            <a:endParaRPr lang="en-US"/>
          </a:p>
        </p:txBody>
      </p:sp>
    </p:spTree>
    <p:extLst>
      <p:ext uri="{BB962C8B-B14F-4D97-AF65-F5344CB8AC3E}">
        <p14:creationId xmlns:p14="http://schemas.microsoft.com/office/powerpoint/2010/main" val="2629493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a:t>You are using </a:t>
            </a:r>
            <a:r>
              <a:rPr lang="en-US" altLang="ja-JP" b="1"/>
              <a:t>passive voice</a:t>
            </a:r>
            <a:r>
              <a:rPr lang="en-US" altLang="ja-JP"/>
              <a:t> when the subject follows the verb and the object precedes it: "The car was rented by Joe." As you can see, the passive voice combines the helping verb </a:t>
            </a:r>
            <a:r>
              <a:rPr lang="en-US" altLang="ja-JP" i="1"/>
              <a:t>to be</a:t>
            </a:r>
            <a:r>
              <a:rPr lang="en-US" altLang="ja-JP"/>
              <a:t> with a form of the verb that’s usually similar to the past tense. The passive voice is not wrong grammatically, but it is often</a:t>
            </a:r>
            <a:r>
              <a:rPr lang="en-US" altLang="ja-JP" baseline="0"/>
              <a:t> vague and</a:t>
            </a:r>
            <a:r>
              <a:rPr lang="en-US" altLang="ja-JP"/>
              <a:t> makes sentences longer. </a:t>
            </a:r>
          </a:p>
          <a:p>
            <a:r>
              <a:rPr lang="en-US" altLang="ja-JP"/>
              <a:t>Nevertheless, using the passive voice can demonstrate the "you" attitude in some situations:</a:t>
            </a:r>
          </a:p>
          <a:p>
            <a:pPr marL="171450" indent="-171450">
              <a:buFont typeface="Arial" panose="020B0604020202020204" pitchFamily="34" charset="0"/>
              <a:buChar char="•"/>
            </a:pPr>
            <a:r>
              <a:rPr lang="en-US" altLang="ja-JP"/>
              <a:t>When you want to be diplomatic about pointing out a problem or error of some kind. </a:t>
            </a:r>
          </a:p>
          <a:p>
            <a:pPr marL="171450" indent="-171450">
              <a:buFont typeface="Arial" panose="020B0604020202020204" pitchFamily="34" charset="0"/>
              <a:buChar char="•"/>
            </a:pPr>
            <a:r>
              <a:rPr lang="en-US" altLang="ja-JP"/>
              <a:t>When you want to point out what's being done without taking or attributing either the credit or the blame. </a:t>
            </a:r>
          </a:p>
          <a:p>
            <a:pPr marL="171450" indent="-171450">
              <a:buFont typeface="Arial" panose="020B0604020202020204" pitchFamily="34" charset="0"/>
              <a:buChar char="•"/>
            </a:pPr>
            <a:r>
              <a:rPr lang="en-US" altLang="ja-JP"/>
              <a:t>When you want to avoid personal pronouns in order to create an objective tone. </a:t>
            </a:r>
          </a:p>
          <a:p>
            <a:pPr>
              <a:buFontTx/>
              <a:buNone/>
            </a:pPr>
            <a:r>
              <a:rPr lang="en-US"/>
              <a:t>Passive voice is helpful when you want to be diplomatic or focus attention on problems or solutions, rather than on people. </a:t>
            </a:r>
          </a:p>
        </p:txBody>
      </p:sp>
      <p:sp>
        <p:nvSpPr>
          <p:cNvPr id="4" name="Slide Number Placeholder 3"/>
          <p:cNvSpPr>
            <a:spLocks noGrp="1"/>
          </p:cNvSpPr>
          <p:nvPr>
            <p:ph type="sldNum" sz="quarter" idx="10"/>
          </p:nvPr>
        </p:nvSpPr>
        <p:spPr/>
        <p:txBody>
          <a:bodyPr/>
          <a:lstStyle/>
          <a:p>
            <a:fld id="{9372DFB0-5BBE-4AE1-8FEE-CEC441F74873}" type="slidenum">
              <a:rPr lang="en-US" smtClean="0"/>
              <a:pPr/>
              <a:t>50</a:t>
            </a:fld>
            <a:endParaRPr lang="en-US"/>
          </a:p>
        </p:txBody>
      </p:sp>
    </p:spTree>
    <p:extLst>
      <p:ext uri="{BB962C8B-B14F-4D97-AF65-F5344CB8AC3E}">
        <p14:creationId xmlns:p14="http://schemas.microsoft.com/office/powerpoint/2010/main" val="3791283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a:t>After you’ve decided how to adapt to your audience, you’re ready to begin composing your message. As you write your first draft, don’t try to edit at the same time or worry about getting everything perfect. Do whatever it takes to get the ideas out of your head and onto your computer screen or a piece of paper. </a:t>
            </a:r>
          </a:p>
          <a:p>
            <a:pPr defTabSz="928299">
              <a:defRPr/>
            </a:pPr>
            <a:r>
              <a:rPr lang="en-US"/>
              <a:t>If you’ve planned carefully, you’ll have time to revise and refine the material later, before showing it to anyone. You may find it helpful to review your writing at three levels: strong words, effective sentences, and coherent paragraphs.</a:t>
            </a:r>
          </a:p>
          <a:p>
            <a:endParaRPr lang="en-US"/>
          </a:p>
        </p:txBody>
      </p:sp>
      <p:sp>
        <p:nvSpPr>
          <p:cNvPr id="4" name="Slide Number Placeholder 3"/>
          <p:cNvSpPr>
            <a:spLocks noGrp="1"/>
          </p:cNvSpPr>
          <p:nvPr>
            <p:ph type="sldNum" sz="quarter" idx="10"/>
          </p:nvPr>
        </p:nvSpPr>
        <p:spPr/>
        <p:txBody>
          <a:bodyPr/>
          <a:lstStyle/>
          <a:p>
            <a:fld id="{9372DFB0-5BBE-4AE1-8FEE-CEC441F74873}" type="slidenum">
              <a:rPr lang="en-US" smtClean="0"/>
              <a:pPr/>
              <a:t>54</a:t>
            </a:fld>
            <a:endParaRPr lang="en-US"/>
          </a:p>
        </p:txBody>
      </p:sp>
    </p:spTree>
    <p:extLst>
      <p:ext uri="{BB962C8B-B14F-4D97-AF65-F5344CB8AC3E}">
        <p14:creationId xmlns:p14="http://schemas.microsoft.com/office/powerpoint/2010/main" val="1373287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FA1EFB-16CD-46C1-8F8E-690B0F89B1E3}" type="slidenum">
              <a:rPr lang="en-US"/>
              <a:pPr/>
              <a:t>55</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r>
              <a:rPr lang="en-US"/>
              <a:t>Successful writers pay close attention to the </a:t>
            </a:r>
            <a:r>
              <a:rPr lang="en-US" i="1"/>
              <a:t>correct</a:t>
            </a:r>
            <a:r>
              <a:rPr lang="en-US"/>
              <a:t> use of words. If you make errors of grammar or usage, you lose credibility with your audience—even if your message is otherwise correct. Poor grammar implies that you’re unprofessional. Poor grammar also can imply that you don’t respect your audience enough to get things right.</a:t>
            </a:r>
          </a:p>
          <a:p>
            <a:r>
              <a:rPr lang="en-US"/>
              <a:t>In addition to using words correctly, successful writers and speakers take care to find the most </a:t>
            </a:r>
            <a:r>
              <a:rPr lang="en-US" i="1"/>
              <a:t>effective</a:t>
            </a:r>
            <a:r>
              <a:rPr lang="en-US"/>
              <a:t> words and phrases to use. Selecting and using words effectively is often more challenging than using words correctly because it’s a matter of judgment and experience. Therefore, careful writers seek words that communicate with power.</a:t>
            </a:r>
          </a:p>
          <a:p>
            <a:endParaRPr lang="en-US" altLang="ja-JP" sz="1050"/>
          </a:p>
        </p:txBody>
      </p:sp>
    </p:spTree>
    <p:extLst>
      <p:ext uri="{BB962C8B-B14F-4D97-AF65-F5344CB8AC3E}">
        <p14:creationId xmlns:p14="http://schemas.microsoft.com/office/powerpoint/2010/main" val="3501428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9303C-655F-40E7-AFBC-233A09B64556}" type="slidenum">
              <a:rPr lang="en-US"/>
              <a:pPr/>
              <a:t>56</a:t>
            </a:fld>
            <a:endParaRPr lang="en-US"/>
          </a:p>
        </p:txBody>
      </p:sp>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p:txBody>
          <a:bodyPr/>
          <a:lstStyle/>
          <a:p>
            <a:pPr defTabSz="928299">
              <a:defRPr/>
            </a:pPr>
            <a:r>
              <a:rPr lang="en-US"/>
              <a:t>An </a:t>
            </a:r>
            <a:r>
              <a:rPr lang="en-US" b="1"/>
              <a:t>abstract</a:t>
            </a:r>
            <a:r>
              <a:rPr lang="en-US"/>
              <a:t> word expresses a concept, quality, or characteristic. Abstractions are usually broad (encompassing a category of ideas) and are often intellectual, academic, or philosophical. </a:t>
            </a:r>
            <a:r>
              <a:rPr lang="en-US" i="1"/>
              <a:t>Love, honor, progress, tradition, </a:t>
            </a:r>
            <a:r>
              <a:rPr lang="en-US"/>
              <a:t>and </a:t>
            </a:r>
            <a:r>
              <a:rPr lang="en-US" i="1"/>
              <a:t>beauty</a:t>
            </a:r>
            <a:r>
              <a:rPr lang="en-US"/>
              <a:t> are abstractions; so are important business concepts such as </a:t>
            </a:r>
            <a:r>
              <a:rPr lang="en-US" i="1"/>
              <a:t>productivity, profits, quality,</a:t>
            </a:r>
            <a:r>
              <a:rPr lang="en-US"/>
              <a:t> and </a:t>
            </a:r>
            <a:r>
              <a:rPr lang="en-US" i="1"/>
              <a:t>motivation</a:t>
            </a:r>
            <a:r>
              <a:rPr lang="en-US"/>
              <a:t>. </a:t>
            </a:r>
          </a:p>
          <a:p>
            <a:pPr defTabSz="928299">
              <a:defRPr/>
            </a:pPr>
            <a:r>
              <a:rPr lang="en-US"/>
              <a:t>In contrast, a </a:t>
            </a:r>
            <a:r>
              <a:rPr lang="en-US" b="1"/>
              <a:t>concrete</a:t>
            </a:r>
            <a:r>
              <a:rPr lang="en-US"/>
              <a:t> word stands for something you can touch, see, or visualize. Most concrete terms are anchored in the tangible, material world. </a:t>
            </a:r>
            <a:r>
              <a:rPr lang="en-US" i="1"/>
              <a:t>Chair, table, horse, rose, kick, kiss, red, green,</a:t>
            </a:r>
            <a:r>
              <a:rPr lang="en-US"/>
              <a:t> and </a:t>
            </a:r>
            <a:r>
              <a:rPr lang="en-US" i="1"/>
              <a:t>two</a:t>
            </a:r>
            <a:r>
              <a:rPr lang="en-US"/>
              <a:t> are concrete words; they are direct, clear, and exact. Incidentally, technology generates new words and new meanings to describe things that don’t have a physical presence but are still concrete. For example, </a:t>
            </a:r>
            <a:r>
              <a:rPr lang="en-US" i="1"/>
              <a:t>software, database, signal, </a:t>
            </a:r>
            <a:r>
              <a:rPr lang="en-US"/>
              <a:t>and </a:t>
            </a:r>
            <a:r>
              <a:rPr lang="en-US" i="1"/>
              <a:t>code</a:t>
            </a:r>
            <a:r>
              <a:rPr lang="en-US"/>
              <a:t> are all concrete terms as well.</a:t>
            </a:r>
          </a:p>
          <a:p>
            <a:endParaRPr lang="en-US" sz="1050"/>
          </a:p>
        </p:txBody>
      </p:sp>
    </p:spTree>
    <p:extLst>
      <p:ext uri="{BB962C8B-B14F-4D97-AF65-F5344CB8AC3E}">
        <p14:creationId xmlns:p14="http://schemas.microsoft.com/office/powerpoint/2010/main" val="102901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FC0AB-8B51-4D96-B656-4B8ABF8F6B9B}" type="slidenum">
              <a:rPr lang="en-US"/>
              <a:pPr/>
              <a:t>57</a:t>
            </a:fld>
            <a:endParaRPr lang="en-US"/>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r>
              <a:rPr lang="en-US">
                <a:solidFill>
                  <a:srgbClr val="000000"/>
                </a:solidFill>
              </a:rPr>
              <a:t>When</a:t>
            </a:r>
            <a:r>
              <a:rPr lang="en-US" baseline="0">
                <a:solidFill>
                  <a:srgbClr val="000000"/>
                </a:solidFill>
              </a:rPr>
              <a:t> you compose business messages, look for the most powerful words for each situation.</a:t>
            </a:r>
            <a:endParaRPr lang="en-US">
              <a:solidFill>
                <a:srgbClr val="000000"/>
              </a:solidFill>
            </a:endParaRPr>
          </a:p>
          <a:p>
            <a:r>
              <a:rPr lang="en-US" b="1">
                <a:solidFill>
                  <a:srgbClr val="000000"/>
                </a:solidFill>
              </a:rPr>
              <a:t>Choose strong, precise words.</a:t>
            </a:r>
            <a:r>
              <a:rPr lang="en-US">
                <a:solidFill>
                  <a:srgbClr val="000000"/>
                </a:solidFill>
              </a:rPr>
              <a:t> Choose words that express your thoughts most clearly, specifically, and dynamically. Nouns and verbs are the most concrete, so use them as much as you can. Adjectives and adverbs have obvious roles, but they often evoke subjective judgments. Verbs are especially powerful because they tell what’s happening in the sentence, so make them dynamic and specific.</a:t>
            </a:r>
          </a:p>
          <a:p>
            <a:r>
              <a:rPr lang="en-US" b="1">
                <a:solidFill>
                  <a:srgbClr val="000000"/>
                </a:solidFill>
              </a:rPr>
              <a:t>Choose familiar words.</a:t>
            </a:r>
            <a:r>
              <a:rPr lang="en-US">
                <a:solidFill>
                  <a:srgbClr val="000000"/>
                </a:solidFill>
              </a:rPr>
              <a:t> You’ll communicate best with words that are familiar to your readers. However, keep in mind that words that are familiar to one reader might be unfamiliar to another.</a:t>
            </a:r>
          </a:p>
          <a:p>
            <a:pPr defTabSz="928299">
              <a:defRPr/>
            </a:pPr>
            <a:r>
              <a:rPr lang="en-US" b="1">
                <a:solidFill>
                  <a:srgbClr val="000000"/>
                </a:solidFill>
              </a:rPr>
              <a:t>Avoid clichés and buzzwords.</a:t>
            </a:r>
            <a:r>
              <a:rPr lang="en-US">
                <a:solidFill>
                  <a:srgbClr val="000000"/>
                </a:solidFill>
              </a:rPr>
              <a:t> </a:t>
            </a:r>
            <a:r>
              <a:rPr lang="en-US"/>
              <a:t>Although familiar words are generally the best choice, avoid clichés—terms and phrases so common that they have lost some of their power to communicate. Buzzwords are newly coined terms often associated with technology, business, or cultural changes. Using buzzwords can signal that you’re an insider, someone in the know. However, using them too late in their “life cycle” can mark you as an outsider desperately trying to look like an insider.</a:t>
            </a:r>
            <a:endParaRPr lang="en-US">
              <a:solidFill>
                <a:srgbClr val="000000"/>
              </a:solidFill>
            </a:endParaRPr>
          </a:p>
          <a:p>
            <a:r>
              <a:rPr lang="en-US" b="1">
                <a:solidFill>
                  <a:srgbClr val="000000"/>
                </a:solidFill>
              </a:rPr>
              <a:t>Use jargon carefully.</a:t>
            </a:r>
            <a:r>
              <a:rPr lang="en-US">
                <a:solidFill>
                  <a:srgbClr val="000000"/>
                </a:solidFill>
              </a:rPr>
              <a:t> Jargon is the specialized language of a particular profession or industry; its use can help you</a:t>
            </a:r>
            <a:r>
              <a:rPr lang="en-US" baseline="0">
                <a:solidFill>
                  <a:srgbClr val="000000"/>
                </a:solidFill>
              </a:rPr>
              <a:t> communicate within the specific groups that understand it</a:t>
            </a:r>
            <a:r>
              <a:rPr lang="en-US">
                <a:solidFill>
                  <a:srgbClr val="000000"/>
                </a:solidFill>
              </a:rPr>
              <a:t>. When deciding whether to use jargon, let your audience’s knowledge guide you. </a:t>
            </a:r>
          </a:p>
        </p:txBody>
      </p:sp>
    </p:spTree>
    <p:extLst>
      <p:ext uri="{BB962C8B-B14F-4D97-AF65-F5344CB8AC3E}">
        <p14:creationId xmlns:p14="http://schemas.microsoft.com/office/powerpoint/2010/main" val="3299598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72DFB0-5BBE-4AE1-8FEE-CEC441F74873}" type="slidenum">
              <a:rPr lang="en-US" smtClean="0"/>
              <a:pPr/>
              <a:t>4</a:t>
            </a:fld>
            <a:endParaRPr lang="en-US"/>
          </a:p>
        </p:txBody>
      </p:sp>
    </p:spTree>
    <p:extLst>
      <p:ext uri="{BB962C8B-B14F-4D97-AF65-F5344CB8AC3E}">
        <p14:creationId xmlns:p14="http://schemas.microsoft.com/office/powerpoint/2010/main" val="4224357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FC0AB-8B51-4D96-B656-4B8ABF8F6B9B}" type="slidenum">
              <a:rPr lang="en-US"/>
              <a:pPr/>
              <a:t>58</a:t>
            </a:fld>
            <a:endParaRPr lang="en-US"/>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r>
              <a:rPr lang="en-US">
                <a:solidFill>
                  <a:srgbClr val="000000"/>
                </a:solidFill>
              </a:rPr>
              <a:t> </a:t>
            </a:r>
          </a:p>
        </p:txBody>
      </p:sp>
    </p:spTree>
    <p:extLst>
      <p:ext uri="{BB962C8B-B14F-4D97-AF65-F5344CB8AC3E}">
        <p14:creationId xmlns:p14="http://schemas.microsoft.com/office/powerpoint/2010/main" val="2830786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a:t>Arranging carefully chosen words in effective sentences is the next step in creating successful messages. Start by selecting the best type of sentence to communicate each point you want to make.</a:t>
            </a:r>
          </a:p>
          <a:p>
            <a:endParaRPr lang="en-US"/>
          </a:p>
        </p:txBody>
      </p:sp>
      <p:sp>
        <p:nvSpPr>
          <p:cNvPr id="4" name="Slide Number Placeholder 3"/>
          <p:cNvSpPr>
            <a:spLocks noGrp="1"/>
          </p:cNvSpPr>
          <p:nvPr>
            <p:ph type="sldNum" sz="quarter" idx="10"/>
          </p:nvPr>
        </p:nvSpPr>
        <p:spPr/>
        <p:txBody>
          <a:bodyPr/>
          <a:lstStyle/>
          <a:p>
            <a:fld id="{9372DFB0-5BBE-4AE1-8FEE-CEC441F74873}" type="slidenum">
              <a:rPr lang="en-US" smtClean="0"/>
              <a:pPr/>
              <a:t>59</a:t>
            </a:fld>
            <a:endParaRPr lang="en-US"/>
          </a:p>
        </p:txBody>
      </p:sp>
    </p:spTree>
    <p:extLst>
      <p:ext uri="{BB962C8B-B14F-4D97-AF65-F5344CB8AC3E}">
        <p14:creationId xmlns:p14="http://schemas.microsoft.com/office/powerpoint/2010/main" val="2559722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DE18E-0459-4231-B81C-5172C5D0EA6E}" type="slidenum">
              <a:rPr lang="en-US"/>
              <a:pPr/>
              <a:t>60</a:t>
            </a:fld>
            <a:endParaRPr 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r>
              <a:rPr lang="en-US">
                <a:solidFill>
                  <a:srgbClr val="000000"/>
                </a:solidFill>
              </a:rPr>
              <a:t>Sentences come in four basic varieties: simple, compound, complex, and compound-complex. </a:t>
            </a:r>
          </a:p>
          <a:p>
            <a:r>
              <a:rPr lang="en-US">
                <a:solidFill>
                  <a:srgbClr val="000000"/>
                </a:solidFill>
              </a:rPr>
              <a:t>A </a:t>
            </a:r>
            <a:r>
              <a:rPr lang="en-US" i="1">
                <a:solidFill>
                  <a:srgbClr val="000000"/>
                </a:solidFill>
              </a:rPr>
              <a:t>simple sentence</a:t>
            </a:r>
            <a:r>
              <a:rPr lang="en-US">
                <a:solidFill>
                  <a:srgbClr val="000000"/>
                </a:solidFill>
              </a:rPr>
              <a:t> has one main clause (a single subject and a single predicate), although it may be expanded by nouns and pronouns serving as objects of the action and by modifying phrases.</a:t>
            </a:r>
          </a:p>
          <a:p>
            <a:r>
              <a:rPr lang="en-US">
                <a:solidFill>
                  <a:srgbClr val="000000"/>
                </a:solidFill>
              </a:rPr>
              <a:t>In a </a:t>
            </a:r>
            <a:r>
              <a:rPr lang="en-US" i="1">
                <a:solidFill>
                  <a:srgbClr val="000000"/>
                </a:solidFill>
              </a:rPr>
              <a:t>compound sentence</a:t>
            </a:r>
            <a:r>
              <a:rPr lang="en-US">
                <a:solidFill>
                  <a:srgbClr val="000000"/>
                </a:solidFill>
              </a:rPr>
              <a:t>, two main clauses express two or more independent but related thoughts of equal importance. These clauses are usually joined by a coordinating conjunction. In effect, a compound sentence is a merger of two or more simple sentences (independent clauses) that are related.</a:t>
            </a:r>
          </a:p>
        </p:txBody>
      </p:sp>
    </p:spTree>
    <p:extLst>
      <p:ext uri="{BB962C8B-B14F-4D97-AF65-F5344CB8AC3E}">
        <p14:creationId xmlns:p14="http://schemas.microsoft.com/office/powerpoint/2010/main" val="259506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DE18E-0459-4231-B81C-5172C5D0EA6E}" type="slidenum">
              <a:rPr lang="en-US"/>
              <a:pPr/>
              <a:t>61</a:t>
            </a:fld>
            <a:endParaRPr 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r>
              <a:rPr lang="en-US">
                <a:solidFill>
                  <a:srgbClr val="000000"/>
                </a:solidFill>
              </a:rPr>
              <a:t>A </a:t>
            </a:r>
            <a:r>
              <a:rPr lang="en-US" i="1">
                <a:solidFill>
                  <a:srgbClr val="000000"/>
                </a:solidFill>
              </a:rPr>
              <a:t>complex sentence</a:t>
            </a:r>
            <a:r>
              <a:rPr lang="en-US">
                <a:solidFill>
                  <a:srgbClr val="000000"/>
                </a:solidFill>
              </a:rPr>
              <a:t> expresses one main thought (the independent clause) and one or more subordinate thoughts (dependent clauses) related to it, often separated by a comma. </a:t>
            </a:r>
          </a:p>
          <a:p>
            <a:r>
              <a:rPr lang="en-US">
                <a:solidFill>
                  <a:srgbClr val="000000"/>
                </a:solidFill>
              </a:rPr>
              <a:t>A </a:t>
            </a:r>
            <a:r>
              <a:rPr lang="en-US" i="1">
                <a:solidFill>
                  <a:srgbClr val="000000"/>
                </a:solidFill>
              </a:rPr>
              <a:t>compound-complex sentence</a:t>
            </a:r>
            <a:r>
              <a:rPr lang="en-US">
                <a:solidFill>
                  <a:srgbClr val="000000"/>
                </a:solidFill>
              </a:rPr>
              <a:t> has two main clauses, at least one of which contains a subordinate clause. </a:t>
            </a:r>
          </a:p>
          <a:p>
            <a:endParaRPr lang="en-US">
              <a:solidFill>
                <a:srgbClr val="000000"/>
              </a:solidFill>
            </a:endParaRPr>
          </a:p>
        </p:txBody>
      </p:sp>
    </p:spTree>
    <p:extLst>
      <p:ext uri="{BB962C8B-B14F-4D97-AF65-F5344CB8AC3E}">
        <p14:creationId xmlns:p14="http://schemas.microsoft.com/office/powerpoint/2010/main" val="753449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EDE18E-0459-4231-B81C-5172C5D0EA6E}" type="slidenum">
              <a:rPr lang="en-US"/>
              <a:pPr/>
              <a:t>62</a:t>
            </a:fld>
            <a:endParaRPr 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r>
              <a:rPr lang="en-US"/>
              <a:t>In every message, some ideas are more important than others. You can emphasize key ideas through your sentence style. One obvious technique is to give important points the most space, using extra words to describe it. </a:t>
            </a:r>
          </a:p>
          <a:p>
            <a:r>
              <a:rPr lang="en-US"/>
              <a:t>You can also call attention to a thought by making it the subject of a sentence. As a subject, it will tell </a:t>
            </a:r>
            <a:r>
              <a:rPr lang="en-US" i="1"/>
              <a:t>who</a:t>
            </a:r>
            <a:r>
              <a:rPr lang="en-US"/>
              <a:t> or </a:t>
            </a:r>
            <a:r>
              <a:rPr lang="en-US" i="1"/>
              <a:t>what</a:t>
            </a:r>
            <a:r>
              <a:rPr lang="en-US"/>
              <a:t> is doing the action or is in a state of being. </a:t>
            </a:r>
          </a:p>
          <a:p>
            <a:r>
              <a:rPr lang="en-US"/>
              <a:t>Another way to emphasize an idea is to place it either at the beginning or at the end of a sentence. To emphasize an idea in a dependent clause, put that clause either at the beginning or the end of the sentence. To downplay an idea, position the dependent clause within the sentence. </a:t>
            </a:r>
          </a:p>
          <a:p>
            <a:r>
              <a:rPr lang="en-US"/>
              <a:t>Using techniques such as those outlined above will give you a great deal of control over the way your audience interprets what you have to say. </a:t>
            </a:r>
          </a:p>
          <a:p>
            <a:endParaRPr lang="en-US"/>
          </a:p>
        </p:txBody>
      </p:sp>
    </p:spTree>
    <p:extLst>
      <p:ext uri="{BB962C8B-B14F-4D97-AF65-F5344CB8AC3E}">
        <p14:creationId xmlns:p14="http://schemas.microsoft.com/office/powerpoint/2010/main" val="22643535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a:t>Paragraphs organize sentences related to the same general topic. Readers expect every paragraph to be </a:t>
            </a:r>
            <a:r>
              <a:rPr lang="en-US" i="1"/>
              <a:t>unified</a:t>
            </a:r>
            <a:r>
              <a:rPr lang="en-US"/>
              <a:t>—focusing on a single topic—and </a:t>
            </a:r>
            <a:r>
              <a:rPr lang="en-US" i="1"/>
              <a:t>coherent</a:t>
            </a:r>
            <a:r>
              <a:rPr lang="en-US"/>
              <a:t>—presenting ideas in a logically connected way. By carefully arranging the elements of each paragraph, you help your readers grasp the main idea of your document and understand how the specific pieces of support material back up that idea.</a:t>
            </a:r>
          </a:p>
          <a:p>
            <a:endParaRPr lang="en-US"/>
          </a:p>
        </p:txBody>
      </p:sp>
      <p:sp>
        <p:nvSpPr>
          <p:cNvPr id="4" name="Slide Number Placeholder 3"/>
          <p:cNvSpPr>
            <a:spLocks noGrp="1"/>
          </p:cNvSpPr>
          <p:nvPr>
            <p:ph type="sldNum" sz="quarter" idx="10"/>
          </p:nvPr>
        </p:nvSpPr>
        <p:spPr/>
        <p:txBody>
          <a:bodyPr/>
          <a:lstStyle/>
          <a:p>
            <a:fld id="{9372DFB0-5BBE-4AE1-8FEE-CEC441F74873}" type="slidenum">
              <a:rPr lang="en-US" smtClean="0"/>
              <a:pPr/>
              <a:t>63</a:t>
            </a:fld>
            <a:endParaRPr lang="en-US"/>
          </a:p>
        </p:txBody>
      </p:sp>
    </p:spTree>
    <p:extLst>
      <p:ext uri="{BB962C8B-B14F-4D97-AF65-F5344CB8AC3E}">
        <p14:creationId xmlns:p14="http://schemas.microsoft.com/office/powerpoint/2010/main" val="2043262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49367-3637-4B49-806B-FECC4F2E358C}" type="slidenum">
              <a:rPr lang="en-US"/>
              <a:pPr/>
              <a:t>64</a:t>
            </a:fld>
            <a:endParaRPr lang="en-US"/>
          </a:p>
        </p:txBody>
      </p:sp>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p:txBody>
          <a:bodyPr/>
          <a:lstStyle/>
          <a:p>
            <a:r>
              <a:rPr lang="en-US" kern="1200">
                <a:solidFill>
                  <a:schemeClr val="tx1"/>
                </a:solidFill>
              </a:rPr>
              <a:t>An effective paragraph deals with a single topic, and the </a:t>
            </a:r>
            <a:r>
              <a:rPr lang="en-US" b="1" kern="1200">
                <a:solidFill>
                  <a:schemeClr val="tx1"/>
                </a:solidFill>
              </a:rPr>
              <a:t>topic sentence introduces </a:t>
            </a:r>
            <a:r>
              <a:rPr lang="en-US" kern="1200">
                <a:solidFill>
                  <a:schemeClr val="tx1"/>
                </a:solidFill>
              </a:rPr>
              <a:t>that topic. This sentence, usually the first one in the paragraph, gives readers a summary of the general idea that will be covered in the rest of the paragraph.</a:t>
            </a:r>
          </a:p>
          <a:p>
            <a:r>
              <a:rPr lang="en-US"/>
              <a:t>T</a:t>
            </a:r>
            <a:r>
              <a:rPr lang="en-US" kern="1200">
                <a:solidFill>
                  <a:schemeClr val="tx1"/>
                </a:solidFill>
              </a:rPr>
              <a:t>he topic sentence needs to be explained, justified, or extended with one or more </a:t>
            </a:r>
            <a:r>
              <a:rPr lang="en-US" b="1" kern="1200">
                <a:solidFill>
                  <a:schemeClr val="tx1"/>
                </a:solidFill>
              </a:rPr>
              <a:t>support sentences</a:t>
            </a:r>
            <a:r>
              <a:rPr lang="en-US" kern="1200">
                <a:solidFill>
                  <a:schemeClr val="tx1"/>
                </a:solidFill>
              </a:rPr>
              <a:t>, which supply examples, evidence, and clarification. In order to promote </a:t>
            </a:r>
            <a:r>
              <a:rPr lang="en-US" i="1" kern="1200">
                <a:solidFill>
                  <a:schemeClr val="tx1"/>
                </a:solidFill>
              </a:rPr>
              <a:t>unity</a:t>
            </a:r>
            <a:r>
              <a:rPr lang="en-US" kern="1200">
                <a:solidFill>
                  <a:schemeClr val="tx1"/>
                </a:solidFill>
              </a:rPr>
              <a:t>, each sentence must be clearly related to the general idea being developed. A well-developed paragraph will contain enough information to make the topic sentence convincing and interesting, but it will not contain unneeded or unrelated sentences.</a:t>
            </a:r>
          </a:p>
          <a:p>
            <a:r>
              <a:rPr lang="en-US" b="1" kern="1200">
                <a:solidFill>
                  <a:schemeClr val="tx1"/>
                </a:solidFill>
              </a:rPr>
              <a:t>Transitions</a:t>
            </a:r>
            <a:r>
              <a:rPr lang="en-US" kern="1200">
                <a:solidFill>
                  <a:schemeClr val="tx1"/>
                </a:solidFill>
              </a:rPr>
              <a:t> connect ideas by showing how one thought is related to another. They also help alert the reader to what lies ahead so that shifts and changes don’t cause confusion. In addition to helping readers understand the connections you’re trying to make, transitions give your writing a smooth, even flow. </a:t>
            </a:r>
          </a:p>
          <a:p>
            <a:endParaRPr lang="en-US"/>
          </a:p>
        </p:txBody>
      </p:sp>
    </p:spTree>
    <p:extLst>
      <p:ext uri="{BB962C8B-B14F-4D97-AF65-F5344CB8AC3E}">
        <p14:creationId xmlns:p14="http://schemas.microsoft.com/office/powerpoint/2010/main" val="1093163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49367-3637-4B49-806B-FECC4F2E358C}" type="slidenum">
              <a:rPr lang="en-US"/>
              <a:pPr/>
              <a:t>65</a:t>
            </a:fld>
            <a:endParaRPr lang="en-US"/>
          </a:p>
        </p:txBody>
      </p:sp>
      <p:sp>
        <p:nvSpPr>
          <p:cNvPr id="598018" name="Rectangle 2"/>
          <p:cNvSpPr>
            <a:spLocks noGrp="1" noRot="1" noChangeAspect="1" noChangeArrowheads="1" noTextEdit="1"/>
          </p:cNvSpPr>
          <p:nvPr>
            <p:ph type="sldImg"/>
          </p:nvPr>
        </p:nvSpPr>
        <p:spPr>
          <a:ln/>
        </p:spPr>
      </p:sp>
      <p:sp>
        <p:nvSpPr>
          <p:cNvPr id="598019" name="Rectangle 3"/>
          <p:cNvSpPr>
            <a:spLocks noGrp="1" noChangeArrowheads="1"/>
          </p:cNvSpPr>
          <p:nvPr>
            <p:ph type="body" idx="1"/>
          </p:nvPr>
        </p:nvSpPr>
        <p:spPr/>
        <p:txBody>
          <a:bodyPr/>
          <a:lstStyle/>
          <a:p>
            <a:r>
              <a:rPr lang="en-US">
                <a:solidFill>
                  <a:srgbClr val="000000"/>
                </a:solidFill>
              </a:rPr>
              <a:t>There are a variety of options for developing paragraphs,</a:t>
            </a:r>
            <a:r>
              <a:rPr lang="en-US" baseline="0">
                <a:solidFill>
                  <a:srgbClr val="000000"/>
                </a:solidFill>
              </a:rPr>
              <a:t> each of which will convey a specific idea. Five of the most common approaches are as follows:</a:t>
            </a:r>
            <a:endParaRPr lang="en-US">
              <a:solidFill>
                <a:srgbClr val="000000"/>
              </a:solidFill>
            </a:endParaRPr>
          </a:p>
          <a:p>
            <a:pPr marL="171450" indent="-171450">
              <a:buFont typeface="Arial" panose="020B0604020202020204" pitchFamily="34" charset="0"/>
              <a:buChar char="•"/>
            </a:pPr>
            <a:r>
              <a:rPr lang="en-US">
                <a:solidFill>
                  <a:srgbClr val="000000"/>
                </a:solidFill>
              </a:rPr>
              <a:t>Illustration involves giving examples that demonstrate the general idea.</a:t>
            </a:r>
          </a:p>
          <a:p>
            <a:pPr marL="171450" indent="-171450">
              <a:buFont typeface="Arial" panose="020B0604020202020204" pitchFamily="34" charset="0"/>
              <a:buChar char="•"/>
            </a:pPr>
            <a:r>
              <a:rPr lang="en-US">
                <a:solidFill>
                  <a:srgbClr val="000000"/>
                </a:solidFill>
              </a:rPr>
              <a:t>Classification shows how a general idea is broken into specific categories. </a:t>
            </a:r>
          </a:p>
          <a:p>
            <a:pPr marL="171450" indent="-171450">
              <a:buFont typeface="Arial" panose="020B0604020202020204" pitchFamily="34" charset="0"/>
              <a:buChar char="•"/>
            </a:pPr>
            <a:r>
              <a:rPr lang="en-US">
                <a:solidFill>
                  <a:srgbClr val="000000"/>
                </a:solidFill>
              </a:rPr>
              <a:t>Cause and effect focuses on the reasons for something.</a:t>
            </a:r>
          </a:p>
          <a:p>
            <a:pPr marL="171450" indent="-171450">
              <a:buFont typeface="Arial" panose="020B0604020202020204" pitchFamily="34" charset="0"/>
              <a:buChar char="•"/>
            </a:pPr>
            <a:r>
              <a:rPr lang="en-US">
                <a:solidFill>
                  <a:srgbClr val="000000"/>
                </a:solidFill>
              </a:rPr>
              <a:t>A problem and solution paragraph presents a problem and then discusses a solution.</a:t>
            </a:r>
          </a:p>
          <a:p>
            <a:pPr marL="171450" indent="-171450">
              <a:buFont typeface="Arial" panose="020B0604020202020204" pitchFamily="34" charset="0"/>
              <a:buChar char="•"/>
            </a:pPr>
            <a:r>
              <a:rPr lang="en-US">
                <a:solidFill>
                  <a:srgbClr val="000000"/>
                </a:solidFill>
              </a:rPr>
              <a:t>Comparison or contrast paragraphs use similarities and differences to develop the topic.</a:t>
            </a:r>
            <a:endParaRPr lang="en-US"/>
          </a:p>
        </p:txBody>
      </p:sp>
    </p:spTree>
    <p:extLst>
      <p:ext uri="{BB962C8B-B14F-4D97-AF65-F5344CB8AC3E}">
        <p14:creationId xmlns:p14="http://schemas.microsoft.com/office/powerpoint/2010/main" val="38603513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a:t>One obvious adaptation to make for audiences using mobile devices is to modify the design and layout of your messages to fit smaller screen sizes and different user interface features. However, modifying your approach to writing is also an important step. </a:t>
            </a:r>
          </a:p>
          <a:p>
            <a:endParaRPr lang="en-US"/>
          </a:p>
        </p:txBody>
      </p:sp>
      <p:sp>
        <p:nvSpPr>
          <p:cNvPr id="4" name="Slide Number Placeholder 3"/>
          <p:cNvSpPr>
            <a:spLocks noGrp="1"/>
          </p:cNvSpPr>
          <p:nvPr>
            <p:ph type="sldNum" sz="quarter" idx="10"/>
          </p:nvPr>
        </p:nvSpPr>
        <p:spPr/>
        <p:txBody>
          <a:bodyPr/>
          <a:lstStyle/>
          <a:p>
            <a:fld id="{9372DFB0-5BBE-4AE1-8FEE-CEC441F74873}" type="slidenum">
              <a:rPr lang="en-US" smtClean="0"/>
              <a:pPr/>
              <a:t>66</a:t>
            </a:fld>
            <a:endParaRPr lang="en-US"/>
          </a:p>
        </p:txBody>
      </p:sp>
    </p:spTree>
    <p:extLst>
      <p:ext uri="{BB962C8B-B14F-4D97-AF65-F5344CB8AC3E}">
        <p14:creationId xmlns:p14="http://schemas.microsoft.com/office/powerpoint/2010/main" val="1041037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99D24-828E-44D6-A021-2D537B7EF6BB}" type="slidenum">
              <a:rPr lang="en-US"/>
              <a:pPr/>
              <a:t>67</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pPr defTabSz="928299">
              <a:defRPr/>
            </a:pPr>
            <a:r>
              <a:rPr lang="en-US" kern="1200">
                <a:solidFill>
                  <a:schemeClr val="tx1"/>
                </a:solidFill>
                <a:effectLst/>
              </a:rPr>
              <a:t>Reading is more difficult on small screens; consequently; a user’s ability to comprehend what they read on mobile devices is lower than it is on larger screens. Use these five techniques to make your mobile messages more effective:</a:t>
            </a:r>
          </a:p>
          <a:p>
            <a:r>
              <a:rPr lang="en-US" b="1" kern="1200">
                <a:solidFill>
                  <a:schemeClr val="tx1"/>
                </a:solidFill>
                <a:effectLst/>
              </a:rPr>
              <a:t>Use a linear organization. </a:t>
            </a:r>
            <a:r>
              <a:rPr lang="en-US" kern="1200">
                <a:solidFill>
                  <a:schemeClr val="tx1"/>
                </a:solidFill>
                <a:effectLst/>
              </a:rPr>
              <a:t>With small mobile device screens, a complicated organization requires readers to zoom in and out and pan around to see all these elements at readable text sizes. To simplify reading, organize with a linear flow from the top to the bottom of the message or article.</a:t>
            </a:r>
          </a:p>
          <a:p>
            <a:r>
              <a:rPr lang="en-US" b="1" kern="1200">
                <a:solidFill>
                  <a:schemeClr val="tx1"/>
                </a:solidFill>
                <a:effectLst/>
              </a:rPr>
              <a:t>Prioritize information. </a:t>
            </a:r>
            <a:r>
              <a:rPr lang="en-US" kern="1200">
                <a:solidFill>
                  <a:schemeClr val="tx1"/>
                </a:solidFill>
                <a:effectLst/>
              </a:rPr>
              <a:t>Use the </a:t>
            </a:r>
            <a:r>
              <a:rPr lang="en-US" i="1" kern="1200">
                <a:solidFill>
                  <a:schemeClr val="tx1"/>
                </a:solidFill>
                <a:effectLst/>
              </a:rPr>
              <a:t>inverted pyramid </a:t>
            </a:r>
            <a:r>
              <a:rPr lang="en-US" kern="1200">
                <a:solidFill>
                  <a:schemeClr val="tx1"/>
                </a:solidFill>
                <a:effectLst/>
              </a:rPr>
              <a:t>style favored by journalists, in which you reveal the most important information briefly at first and then provide successive layers of detail that readers can consume if they want. </a:t>
            </a:r>
          </a:p>
          <a:p>
            <a:r>
              <a:rPr lang="en-US" b="1" kern="1200">
                <a:solidFill>
                  <a:schemeClr val="tx1"/>
                </a:solidFill>
                <a:effectLst/>
              </a:rPr>
              <a:t>Write shorter and more-focused messages and documents. </a:t>
            </a:r>
            <a:r>
              <a:rPr lang="en-US" kern="1200">
                <a:solidFill>
                  <a:schemeClr val="tx1"/>
                </a:solidFill>
                <a:effectLst/>
              </a:rPr>
              <a:t>Mobile users often lack the patience or opportunity to read lengthy messages or documents, so keep it short. You also could write two documents, a summary for mobile use and a longer document that readers can access with their PCs if they want more details.</a:t>
            </a:r>
          </a:p>
          <a:p>
            <a:r>
              <a:rPr lang="en-US" b="1" kern="1200">
                <a:solidFill>
                  <a:schemeClr val="tx1"/>
                </a:solidFill>
                <a:effectLst/>
              </a:rPr>
              <a:t>Use shorter subject lines and headings. </a:t>
            </a:r>
            <a:r>
              <a:rPr lang="en-US" kern="1200">
                <a:solidFill>
                  <a:schemeClr val="tx1"/>
                </a:solidFill>
                <a:effectLst/>
              </a:rPr>
              <a:t>As a rule, keep subject lines and headings to around 25 characters. Make every word count. Start with the key words so readers can instantly see what the subject line or heading is about.</a:t>
            </a:r>
          </a:p>
          <a:p>
            <a:r>
              <a:rPr lang="en-US" b="1" kern="1200">
                <a:solidFill>
                  <a:schemeClr val="tx1"/>
                </a:solidFill>
                <a:effectLst/>
              </a:rPr>
              <a:t>Use shorter paragraphs.</a:t>
            </a:r>
            <a:r>
              <a:rPr lang="en-US" kern="1200">
                <a:solidFill>
                  <a:schemeClr val="tx1"/>
                </a:solidFill>
                <a:effectLst/>
              </a:rPr>
              <a:t> Keep paragraphs as short as possible so readers don’t have to swipe through screen after screen before getting to paragraph breaks.</a:t>
            </a:r>
          </a:p>
          <a:p>
            <a:r>
              <a:rPr lang="en-US" kern="1200">
                <a:solidFill>
                  <a:schemeClr val="tx1"/>
                </a:solidFill>
                <a:effectLst/>
              </a:rPr>
              <a:t> </a:t>
            </a:r>
          </a:p>
          <a:p>
            <a:pPr defTabSz="928299">
              <a:defRPr/>
            </a:pPr>
            <a:endParaRPr lang="en-US" altLang="ja-JP"/>
          </a:p>
        </p:txBody>
      </p:sp>
    </p:spTree>
    <p:extLst>
      <p:ext uri="{BB962C8B-B14F-4D97-AF65-F5344CB8AC3E}">
        <p14:creationId xmlns:p14="http://schemas.microsoft.com/office/powerpoint/2010/main" val="2532790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72DFB0-5BBE-4AE1-8FEE-CEC441F74873}" type="slidenum">
              <a:rPr lang="en-US" smtClean="0"/>
              <a:pPr/>
              <a:t>6</a:t>
            </a:fld>
            <a:endParaRPr lang="en-US"/>
          </a:p>
        </p:txBody>
      </p:sp>
    </p:spTree>
    <p:extLst>
      <p:ext uri="{BB962C8B-B14F-4D97-AF65-F5344CB8AC3E}">
        <p14:creationId xmlns:p14="http://schemas.microsoft.com/office/powerpoint/2010/main" val="1350997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372DFB0-5BBE-4AE1-8FEE-CEC441F74873}" type="slidenum">
              <a:rPr lang="en-US" smtClean="0"/>
              <a:pPr/>
              <a:t>7</a:t>
            </a:fld>
            <a:endParaRPr lang="en-US"/>
          </a:p>
        </p:txBody>
      </p:sp>
    </p:spTree>
    <p:extLst>
      <p:ext uri="{BB962C8B-B14F-4D97-AF65-F5344CB8AC3E}">
        <p14:creationId xmlns:p14="http://schemas.microsoft.com/office/powerpoint/2010/main" val="1857056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a:t>Audiences tend to greet incoming messages with a simple question: “What’s in this for me?” If your target readers or listeners don’t think a message applies to them, or they don’t think you are being sensitive to their needs, they won’t pay attention. You can improve your audience sensitivity by adopting the “you” attitude, maintaining good standards of etiquette, emphasizing the positive, and using bias-free language.</a:t>
            </a:r>
          </a:p>
          <a:p>
            <a:endParaRPr lang="en-US"/>
          </a:p>
        </p:txBody>
      </p:sp>
      <p:sp>
        <p:nvSpPr>
          <p:cNvPr id="4" name="Slide Number Placeholder 3"/>
          <p:cNvSpPr>
            <a:spLocks noGrp="1"/>
          </p:cNvSpPr>
          <p:nvPr>
            <p:ph type="sldNum" sz="quarter" idx="10"/>
          </p:nvPr>
        </p:nvSpPr>
        <p:spPr/>
        <p:txBody>
          <a:bodyPr/>
          <a:lstStyle/>
          <a:p>
            <a:fld id="{9372DFB0-5BBE-4AE1-8FEE-CEC441F74873}" type="slidenum">
              <a:rPr lang="en-US" smtClean="0"/>
              <a:pPr/>
              <a:t>8</a:t>
            </a:fld>
            <a:endParaRPr lang="en-US"/>
          </a:p>
        </p:txBody>
      </p:sp>
    </p:spTree>
    <p:extLst>
      <p:ext uri="{BB962C8B-B14F-4D97-AF65-F5344CB8AC3E}">
        <p14:creationId xmlns:p14="http://schemas.microsoft.com/office/powerpoint/2010/main" val="148476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B19A54-A02E-43F3-B869-3B6592DA04AA}" type="slidenum">
              <a:rPr lang="en-US"/>
              <a:pPr/>
              <a:t>10</a:t>
            </a:fld>
            <a:endParaRPr lang="en-US"/>
          </a:p>
        </p:txBody>
      </p:sp>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p:txBody>
          <a:bodyPr/>
          <a:lstStyle/>
          <a:p>
            <a:r>
              <a:rPr lang="en-US">
                <a:solidFill>
                  <a:srgbClr val="000000"/>
                </a:solidFill>
                <a:cs typeface="Times New Roman" pitchFamily="18" charset="0"/>
              </a:rPr>
              <a:t>In the “audience-centered</a:t>
            </a:r>
            <a:r>
              <a:rPr lang="en-US" baseline="0">
                <a:solidFill>
                  <a:srgbClr val="000000"/>
                </a:solidFill>
                <a:cs typeface="Times New Roman" pitchFamily="18" charset="0"/>
              </a:rPr>
              <a:t> a</a:t>
            </a:r>
            <a:r>
              <a:rPr lang="en-US">
                <a:solidFill>
                  <a:srgbClr val="000000"/>
                </a:solidFill>
                <a:cs typeface="Times New Roman" pitchFamily="18" charset="0"/>
              </a:rPr>
              <a:t>pproach,” you try to see a subject through your audience’s eyes. You can project this approach</a:t>
            </a:r>
            <a:r>
              <a:rPr lang="en-US" baseline="0">
                <a:solidFill>
                  <a:srgbClr val="000000"/>
                </a:solidFill>
                <a:cs typeface="Times New Roman" pitchFamily="18" charset="0"/>
              </a:rPr>
              <a:t> in</a:t>
            </a:r>
            <a:r>
              <a:rPr lang="en-US">
                <a:solidFill>
                  <a:srgbClr val="000000"/>
                </a:solidFill>
                <a:cs typeface="Times New Roman" pitchFamily="18" charset="0"/>
              </a:rPr>
              <a:t> your messages by adopting a </a:t>
            </a:r>
            <a:r>
              <a:rPr lang="en-US" b="1">
                <a:solidFill>
                  <a:srgbClr val="000000"/>
                </a:solidFill>
                <a:cs typeface="Times New Roman" pitchFamily="18" charset="0"/>
              </a:rPr>
              <a:t>“you” attitude</a:t>
            </a:r>
            <a:r>
              <a:rPr lang="en-US">
                <a:solidFill>
                  <a:srgbClr val="000000"/>
                </a:solidFill>
                <a:cs typeface="Times New Roman" pitchFamily="18" charset="0"/>
              </a:rPr>
              <a:t>––that is, speaking and writing in terms of the audience’s wishes, interests, hopes, and preferences. </a:t>
            </a:r>
          </a:p>
        </p:txBody>
      </p:sp>
    </p:spTree>
    <p:extLst>
      <p:ext uri="{BB962C8B-B14F-4D97-AF65-F5344CB8AC3E}">
        <p14:creationId xmlns:p14="http://schemas.microsoft.com/office/powerpoint/2010/main" val="2860223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B19A54-A02E-43F3-B869-3B6592DA04AA}" type="slidenum">
              <a:rPr lang="en-US"/>
              <a:pPr/>
              <a:t>11</a:t>
            </a:fld>
            <a:endParaRPr lang="en-US"/>
          </a:p>
        </p:txBody>
      </p:sp>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p:txBody>
          <a:bodyPr/>
          <a:lstStyle/>
          <a:p>
            <a:r>
              <a:rPr lang="en-US" sz="1100" b="0" i="0" u="none" strike="noStrike" kern="1200" baseline="0">
                <a:solidFill>
                  <a:schemeClr val="tx1"/>
                </a:solidFill>
                <a:latin typeface="Candara" panose="020E0502030303020204" pitchFamily="34" charset="0"/>
                <a:ea typeface="+mn-ea"/>
                <a:cs typeface="+mn-cs"/>
              </a:rPr>
              <a:t>On the simplest level, you can adopt the “you” attitude by replacing terms such as I, me, mine, we, us, and ours with you and yours.</a:t>
            </a:r>
          </a:p>
          <a:p>
            <a:r>
              <a:rPr lang="en-US" sz="1100" b="0" i="0" u="none" strike="noStrike" kern="1200" baseline="0">
                <a:solidFill>
                  <a:schemeClr val="tx1"/>
                </a:solidFill>
                <a:latin typeface="Candara" panose="020E0502030303020204" pitchFamily="34" charset="0"/>
                <a:ea typeface="+mn-ea"/>
                <a:cs typeface="+mn-cs"/>
              </a:rPr>
              <a:t>However, the “you” attitude is more than simply using particular pronouns. It’s a matter of demonstrating genuine interest in your readers and concern for their needs. You can use </a:t>
            </a:r>
            <a:r>
              <a:rPr lang="en-US" sz="1100" b="0" i="1" u="none" strike="noStrike" kern="1200" baseline="0">
                <a:solidFill>
                  <a:schemeClr val="tx1"/>
                </a:solidFill>
                <a:latin typeface="Candara" panose="020E0502030303020204" pitchFamily="34" charset="0"/>
                <a:ea typeface="+mn-ea"/>
                <a:cs typeface="+mn-cs"/>
              </a:rPr>
              <a:t>you</a:t>
            </a:r>
            <a:r>
              <a:rPr lang="en-US" sz="1100" b="0" i="0" u="none" strike="noStrike" kern="1200" baseline="0">
                <a:solidFill>
                  <a:schemeClr val="tx1"/>
                </a:solidFill>
                <a:latin typeface="Candara" panose="020E0502030303020204" pitchFamily="34" charset="0"/>
                <a:ea typeface="+mn-ea"/>
                <a:cs typeface="+mn-cs"/>
              </a:rPr>
              <a:t> 25 times in a single page and still offend your audience or ignore readers’ true concerns. If you’re writing to a retailer, try to think like a retailer; if you’re dealing with a production supervisor, put yourself in that position; if you’re writing to a dissatisfied customer, imagine how you would feel at the other end of the transaction. Be aware that on some occasions, it’s better to avoid using you, particularly if doing so will sound overly authoritative or accusing:</a:t>
            </a:r>
            <a:endParaRPr lang="en-US"/>
          </a:p>
        </p:txBody>
      </p:sp>
    </p:spTree>
    <p:extLst>
      <p:ext uri="{BB962C8B-B14F-4D97-AF65-F5344CB8AC3E}">
        <p14:creationId xmlns:p14="http://schemas.microsoft.com/office/powerpoint/2010/main" val="1587455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040CA7-B5C1-49B2-BC62-42252CAC9058}" type="slidenum">
              <a:rPr lang="en-US"/>
              <a:pPr/>
              <a:t>14</a:t>
            </a:fld>
            <a:endParaRPr 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r>
              <a:rPr lang="en-US" altLang="ja-JP"/>
              <a:t>Good etiquette is not only a way to show </a:t>
            </a:r>
            <a:r>
              <a:rPr lang="en-US" altLang="ja-JP" i="1"/>
              <a:t>respect</a:t>
            </a:r>
            <a:r>
              <a:rPr lang="en-US" altLang="ja-JP"/>
              <a:t> for your audience; it also helps foster a more successful environment for communication by minimizing negative emotional reactions. </a:t>
            </a:r>
          </a:p>
          <a:p>
            <a:r>
              <a:rPr lang="en-US" altLang="ja-JP"/>
              <a:t>Some situations require more </a:t>
            </a:r>
            <a:r>
              <a:rPr lang="en-US" altLang="ja-JP" i="1"/>
              <a:t>diplomacy</a:t>
            </a:r>
            <a:r>
              <a:rPr lang="en-US" altLang="ja-JP"/>
              <a:t> than others. If you know your audience well, a less formal approach might be more appropriate. However, when you are communicating with people who outrank you or with people outside your organization, an added measure of courtesy is usually called for. </a:t>
            </a:r>
          </a:p>
          <a:p>
            <a:r>
              <a:rPr lang="en-US" altLang="ja-JP"/>
              <a:t>Written communication and most forms of electronic media generally require more </a:t>
            </a:r>
            <a:r>
              <a:rPr lang="en-US" altLang="ja-JP" i="1"/>
              <a:t>tact</a:t>
            </a:r>
            <a:r>
              <a:rPr lang="en-US" altLang="ja-JP"/>
              <a:t> than oral communication. When you are speaking, your words can</a:t>
            </a:r>
            <a:r>
              <a:rPr lang="en-US" altLang="ja-JP" baseline="0"/>
              <a:t> be softened by your tone of voice or facial expression, and you can adjust your approach according to the feedback you get. If what you have written on a blog or said in a podcast offends someone, however, you may never know it. </a:t>
            </a:r>
            <a:endParaRPr lang="en-US" altLang="ja-JP"/>
          </a:p>
        </p:txBody>
      </p:sp>
    </p:spTree>
    <p:extLst>
      <p:ext uri="{BB962C8B-B14F-4D97-AF65-F5344CB8AC3E}">
        <p14:creationId xmlns:p14="http://schemas.microsoft.com/office/powerpoint/2010/main" val="3798307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9D6559-5D76-4EB0-AC69-E3D7C1D13C16}" type="datetimeFigureOut">
              <a:rPr lang="en-US" smtClean="0"/>
              <a:t>4/4/21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79B1E-47FA-4ECB-9E00-298C7CE98853}" type="slidenum">
              <a:rPr lang="en-US" smtClean="0"/>
              <a:t>‹#›</a:t>
            </a:fld>
            <a:endParaRPr lang="en-US"/>
          </a:p>
        </p:txBody>
      </p:sp>
    </p:spTree>
    <p:extLst>
      <p:ext uri="{BB962C8B-B14F-4D97-AF65-F5344CB8AC3E}">
        <p14:creationId xmlns:p14="http://schemas.microsoft.com/office/powerpoint/2010/main" val="3027029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9D6559-5D76-4EB0-AC69-E3D7C1D13C16}" type="datetimeFigureOut">
              <a:rPr lang="en-US" smtClean="0"/>
              <a:t>4/4/21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79B1E-47FA-4ECB-9E00-298C7CE98853}" type="slidenum">
              <a:rPr lang="en-US" smtClean="0"/>
              <a:t>‹#›</a:t>
            </a:fld>
            <a:endParaRPr lang="en-US"/>
          </a:p>
        </p:txBody>
      </p:sp>
    </p:spTree>
    <p:extLst>
      <p:ext uri="{BB962C8B-B14F-4D97-AF65-F5344CB8AC3E}">
        <p14:creationId xmlns:p14="http://schemas.microsoft.com/office/powerpoint/2010/main" val="729638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9D6559-5D76-4EB0-AC69-E3D7C1D13C16}" type="datetimeFigureOut">
              <a:rPr lang="en-US" smtClean="0"/>
              <a:t>4/4/21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79B1E-47FA-4ECB-9E00-298C7CE98853}" type="slidenum">
              <a:rPr lang="en-US" smtClean="0"/>
              <a:t>‹#›</a:t>
            </a:fld>
            <a:endParaRPr lang="en-US"/>
          </a:p>
        </p:txBody>
      </p:sp>
    </p:spTree>
    <p:extLst>
      <p:ext uri="{BB962C8B-B14F-4D97-AF65-F5344CB8AC3E}">
        <p14:creationId xmlns:p14="http://schemas.microsoft.com/office/powerpoint/2010/main" val="466651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057558-D5DE-4CA8-886E-4EB0D13D4F9B}" type="datetimeFigureOut">
              <a:rPr lang="en-US" smtClean="0"/>
              <a:t>4/4/21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3713529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57558-D5DE-4CA8-886E-4EB0D13D4F9B}" type="datetimeFigureOut">
              <a:rPr lang="en-US" smtClean="0"/>
              <a:t>4/4/21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1994891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1057558-D5DE-4CA8-886E-4EB0D13D4F9B}" type="datetimeFigureOut">
              <a:rPr lang="en-US" smtClean="0"/>
              <a:t>4/4/21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1679054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057558-D5DE-4CA8-886E-4EB0D13D4F9B}" type="datetimeFigureOut">
              <a:rPr lang="en-US" smtClean="0"/>
              <a:t>4/4/21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437225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057558-D5DE-4CA8-886E-4EB0D13D4F9B}" type="datetimeFigureOut">
              <a:rPr lang="en-US" smtClean="0"/>
              <a:t>4/4/21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3427887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466"/>
          </a:xfrm>
          <a:prstGeom prst="rect">
            <a:avLst/>
          </a:prstGeom>
        </p:spPr>
      </p:pic>
      <p:sp>
        <p:nvSpPr>
          <p:cNvPr id="2" name="Title 1"/>
          <p:cNvSpPr>
            <a:spLocks noGrp="1"/>
          </p:cNvSpPr>
          <p:nvPr>
            <p:ph type="title"/>
          </p:nvPr>
        </p:nvSpPr>
        <p:spPr>
          <a:xfrm>
            <a:off x="1383958" y="741405"/>
            <a:ext cx="9969842" cy="790833"/>
          </a:xfrm>
        </p:spPr>
        <p:txBody>
          <a:bodyPr>
            <a:normAutofit/>
          </a:bodyPr>
          <a:lstStyle>
            <a:lvl1pPr>
              <a:defRPr sz="4000"/>
            </a:lvl1pPr>
          </a:lstStyle>
          <a:p>
            <a:r>
              <a:rPr lang="en-US"/>
              <a:t>Click to edit Master title style</a:t>
            </a:r>
          </a:p>
        </p:txBody>
      </p:sp>
      <p:sp>
        <p:nvSpPr>
          <p:cNvPr id="3" name="Date Placeholder 2"/>
          <p:cNvSpPr>
            <a:spLocks noGrp="1"/>
          </p:cNvSpPr>
          <p:nvPr>
            <p:ph type="dt" sz="half" idx="10"/>
          </p:nvPr>
        </p:nvSpPr>
        <p:spPr/>
        <p:txBody>
          <a:bodyPr/>
          <a:lstStyle/>
          <a:p>
            <a:fld id="{C1057558-D5DE-4CA8-886E-4EB0D13D4F9B}" type="datetimeFigureOut">
              <a:rPr lang="en-US" smtClean="0"/>
              <a:t>4/4/21</a:t>
            </a:fld>
            <a:endParaRPr lang="en-US"/>
          </a:p>
        </p:txBody>
      </p:sp>
      <p:sp>
        <p:nvSpPr>
          <p:cNvPr id="4" name="Footer Placeholder 3"/>
          <p:cNvSpPr>
            <a:spLocks noGrp="1"/>
          </p:cNvSpPr>
          <p:nvPr>
            <p:ph type="ftr" sz="quarter" idx="11"/>
          </p:nvPr>
        </p:nvSpPr>
        <p:spPr/>
        <p:txBody>
          <a:bodyPr/>
          <a:lstStyle/>
          <a:p>
            <a:endParaRPr lang="en-US"/>
          </a:p>
        </p:txBody>
      </p:sp>
      <p:sp>
        <p:nvSpPr>
          <p:cNvPr id="7" name="Content Placeholder 2"/>
          <p:cNvSpPr>
            <a:spLocks noGrp="1"/>
          </p:cNvSpPr>
          <p:nvPr>
            <p:ph idx="1"/>
          </p:nvPr>
        </p:nvSpPr>
        <p:spPr>
          <a:xfrm>
            <a:off x="1383958" y="2199503"/>
            <a:ext cx="9971430" cy="3661547"/>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398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57558-D5DE-4CA8-886E-4EB0D13D4F9B}" type="datetimeFigureOut">
              <a:rPr lang="en-US" smtClean="0"/>
              <a:t>4/4/21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1398288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057558-D5DE-4CA8-886E-4EB0D13D4F9B}" type="datetimeFigureOut">
              <a:rPr lang="en-US" smtClean="0"/>
              <a:t>4/4/21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286587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9D6559-5D76-4EB0-AC69-E3D7C1D13C16}" type="datetimeFigureOut">
              <a:rPr lang="en-US" smtClean="0"/>
              <a:t>4/4/21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79B1E-47FA-4ECB-9E00-298C7CE98853}" type="slidenum">
              <a:rPr lang="en-US" smtClean="0"/>
              <a:t>‹#›</a:t>
            </a:fld>
            <a:endParaRPr lang="en-US"/>
          </a:p>
        </p:txBody>
      </p:sp>
    </p:spTree>
    <p:extLst>
      <p:ext uri="{BB962C8B-B14F-4D97-AF65-F5344CB8AC3E}">
        <p14:creationId xmlns:p14="http://schemas.microsoft.com/office/powerpoint/2010/main" val="359026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1057558-D5DE-4CA8-886E-4EB0D13D4F9B}" type="datetimeFigureOut">
              <a:rPr lang="en-US" smtClean="0"/>
              <a:t>4/4/21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2322734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57558-D5DE-4CA8-886E-4EB0D13D4F9B}" type="datetimeFigureOut">
              <a:rPr lang="en-US" smtClean="0"/>
              <a:t>4/4/21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1534168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57558-D5DE-4CA8-886E-4EB0D13D4F9B}" type="datetimeFigureOut">
              <a:rPr lang="en-US" smtClean="0"/>
              <a:t>4/4/21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79160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057558-D5DE-4CA8-886E-4EB0D13D4F9B}" type="datetimeFigureOut">
              <a:rPr lang="en-US" smtClean="0"/>
              <a:t>4/4/21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3305932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9D6559-5D76-4EB0-AC69-E3D7C1D13C16}" type="datetimeFigureOut">
              <a:rPr lang="en-US" smtClean="0"/>
              <a:t>4/4/21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79B1E-47FA-4ECB-9E00-298C7CE98853}" type="slidenum">
              <a:rPr lang="en-US" smtClean="0"/>
              <a:t>‹#›</a:t>
            </a:fld>
            <a:endParaRPr lang="en-US"/>
          </a:p>
        </p:txBody>
      </p:sp>
    </p:spTree>
    <p:extLst>
      <p:ext uri="{BB962C8B-B14F-4D97-AF65-F5344CB8AC3E}">
        <p14:creationId xmlns:p14="http://schemas.microsoft.com/office/powerpoint/2010/main" val="221856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9D6559-5D76-4EB0-AC69-E3D7C1D13C16}" type="datetimeFigureOut">
              <a:rPr lang="en-US" smtClean="0"/>
              <a:t>4/4/21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79B1E-47FA-4ECB-9E00-298C7CE98853}" type="slidenum">
              <a:rPr lang="en-US" smtClean="0"/>
              <a:t>‹#›</a:t>
            </a:fld>
            <a:endParaRPr lang="en-US"/>
          </a:p>
        </p:txBody>
      </p:sp>
    </p:spTree>
    <p:extLst>
      <p:ext uri="{BB962C8B-B14F-4D97-AF65-F5344CB8AC3E}">
        <p14:creationId xmlns:p14="http://schemas.microsoft.com/office/powerpoint/2010/main" val="302308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9D6559-5D76-4EB0-AC69-E3D7C1D13C16}" type="datetimeFigureOut">
              <a:rPr lang="en-US" smtClean="0"/>
              <a:t>4/4/21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F79B1E-47FA-4ECB-9E00-298C7CE98853}" type="slidenum">
              <a:rPr lang="en-US" smtClean="0"/>
              <a:t>‹#›</a:t>
            </a:fld>
            <a:endParaRPr lang="en-US"/>
          </a:p>
        </p:txBody>
      </p:sp>
    </p:spTree>
    <p:extLst>
      <p:ext uri="{BB962C8B-B14F-4D97-AF65-F5344CB8AC3E}">
        <p14:creationId xmlns:p14="http://schemas.microsoft.com/office/powerpoint/2010/main" val="224711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9D6559-5D76-4EB0-AC69-E3D7C1D13C16}" type="datetimeFigureOut">
              <a:rPr lang="en-US" smtClean="0"/>
              <a:t>4/4/21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F79B1E-47FA-4ECB-9E00-298C7CE98853}" type="slidenum">
              <a:rPr lang="en-US" smtClean="0"/>
              <a:t>‹#›</a:t>
            </a:fld>
            <a:endParaRPr lang="en-US"/>
          </a:p>
        </p:txBody>
      </p:sp>
    </p:spTree>
    <p:extLst>
      <p:ext uri="{BB962C8B-B14F-4D97-AF65-F5344CB8AC3E}">
        <p14:creationId xmlns:p14="http://schemas.microsoft.com/office/powerpoint/2010/main" val="204947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D6559-5D76-4EB0-AC69-E3D7C1D13C16}" type="datetimeFigureOut">
              <a:rPr lang="en-US" smtClean="0"/>
              <a:t>4/4/21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F79B1E-47FA-4ECB-9E00-298C7CE98853}" type="slidenum">
              <a:rPr lang="en-US" smtClean="0"/>
              <a:t>‹#›</a:t>
            </a:fld>
            <a:endParaRPr lang="en-US"/>
          </a:p>
        </p:txBody>
      </p:sp>
    </p:spTree>
    <p:extLst>
      <p:ext uri="{BB962C8B-B14F-4D97-AF65-F5344CB8AC3E}">
        <p14:creationId xmlns:p14="http://schemas.microsoft.com/office/powerpoint/2010/main" val="230280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9D6559-5D76-4EB0-AC69-E3D7C1D13C16}" type="datetimeFigureOut">
              <a:rPr lang="en-US" smtClean="0"/>
              <a:t>4/4/21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79B1E-47FA-4ECB-9E00-298C7CE98853}" type="slidenum">
              <a:rPr lang="en-US" smtClean="0"/>
              <a:t>‹#›</a:t>
            </a:fld>
            <a:endParaRPr lang="en-US"/>
          </a:p>
        </p:txBody>
      </p:sp>
    </p:spTree>
    <p:extLst>
      <p:ext uri="{BB962C8B-B14F-4D97-AF65-F5344CB8AC3E}">
        <p14:creationId xmlns:p14="http://schemas.microsoft.com/office/powerpoint/2010/main" val="2359307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9D6559-5D76-4EB0-AC69-E3D7C1D13C16}" type="datetimeFigureOut">
              <a:rPr lang="en-US" smtClean="0"/>
              <a:t>4/4/21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79B1E-47FA-4ECB-9E00-298C7CE98853}" type="slidenum">
              <a:rPr lang="en-US" smtClean="0"/>
              <a:t>‹#›</a:t>
            </a:fld>
            <a:endParaRPr lang="en-US"/>
          </a:p>
        </p:txBody>
      </p:sp>
    </p:spTree>
    <p:extLst>
      <p:ext uri="{BB962C8B-B14F-4D97-AF65-F5344CB8AC3E}">
        <p14:creationId xmlns:p14="http://schemas.microsoft.com/office/powerpoint/2010/main" val="572926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D6559-5D76-4EB0-AC69-E3D7C1D13C16}" type="datetimeFigureOut">
              <a:rPr lang="en-US" smtClean="0"/>
              <a:t>4/4/21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79B1E-47FA-4ECB-9E00-298C7CE98853}" type="slidenum">
              <a:rPr lang="en-US" smtClean="0"/>
              <a:t>‹#›</a:t>
            </a:fld>
            <a:endParaRPr lang="en-US"/>
          </a:p>
        </p:txBody>
      </p:sp>
    </p:spTree>
    <p:extLst>
      <p:ext uri="{BB962C8B-B14F-4D97-AF65-F5344CB8AC3E}">
        <p14:creationId xmlns:p14="http://schemas.microsoft.com/office/powerpoint/2010/main" val="242461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57558-D5DE-4CA8-886E-4EB0D13D4F9B}" type="datetimeFigureOut">
              <a:rPr lang="en-US" smtClean="0"/>
              <a:t>4/4/21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FAE2E-95B8-45A9-B543-75B6C24F8B5F}" type="slidenum">
              <a:rPr lang="en-US" smtClean="0"/>
              <a:t>‹#›</a:t>
            </a:fld>
            <a:endParaRPr lang="en-US"/>
          </a:p>
        </p:txBody>
      </p:sp>
    </p:spTree>
    <p:extLst>
      <p:ext uri="{BB962C8B-B14F-4D97-AF65-F5344CB8AC3E}">
        <p14:creationId xmlns:p14="http://schemas.microsoft.com/office/powerpoint/2010/main" val="11040480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7.xml"/><Relationship Id="rId5" Type="http://schemas.openxmlformats.org/officeDocument/2006/relationships/image" Target="../media/image21.png"/><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465"/>
          </a:xfrm>
          <a:prstGeom prst="rect">
            <a:avLst/>
          </a:prstGeom>
        </p:spPr>
      </p:pic>
      <p:sp>
        <p:nvSpPr>
          <p:cNvPr id="3" name="Rectangle 2"/>
          <p:cNvSpPr/>
          <p:nvPr/>
        </p:nvSpPr>
        <p:spPr>
          <a:xfrm>
            <a:off x="2013857" y="1295400"/>
            <a:ext cx="8349343" cy="369332"/>
          </a:xfrm>
          <a:prstGeom prst="rect">
            <a:avLst/>
          </a:prstGeom>
        </p:spPr>
        <p:txBody>
          <a:bodyPr wrap="square">
            <a:spAutoFit/>
          </a:bodyPr>
          <a:lstStyle/>
          <a:p>
            <a:endParaRPr lang="en-US" i="1"/>
          </a:p>
        </p:txBody>
      </p:sp>
      <p:sp>
        <p:nvSpPr>
          <p:cNvPr id="6" name="Rectangle 5"/>
          <p:cNvSpPr/>
          <p:nvPr/>
        </p:nvSpPr>
        <p:spPr>
          <a:xfrm>
            <a:off x="1728355" y="1744510"/>
            <a:ext cx="8634845" cy="483209"/>
          </a:xfrm>
          <a:prstGeom prst="rect">
            <a:avLst/>
          </a:prstGeom>
        </p:spPr>
        <p:txBody>
          <a:bodyPr wrap="square">
            <a:spAutoFit/>
          </a:bodyPr>
          <a:lstStyle/>
          <a:p>
            <a:pPr algn="ctr">
              <a:lnSpc>
                <a:spcPct val="107000"/>
              </a:lnSpc>
              <a:spcAft>
                <a:spcPts val="800"/>
              </a:spcAft>
            </a:pPr>
            <a:r>
              <a:rPr lang="ar-SA" sz="2500">
                <a:latin typeface="Calibri" panose="020F0502020204030204" pitchFamily="34" charset="0"/>
                <a:ea typeface="Calibri" panose="020F0502020204030204" pitchFamily="34" charset="0"/>
              </a:rPr>
              <a:t> </a:t>
            </a:r>
            <a:endParaRPr lang="en-US" sz="2500">
              <a:latin typeface="Calibri" panose="020F0502020204030204" pitchFamily="34" charset="0"/>
              <a:ea typeface="Calibri" panose="020F0502020204030204" pitchFamily="34" charset="0"/>
              <a:cs typeface="Arial" panose="020B0604020202020204" pitchFamily="34" charset="0"/>
            </a:endParaRPr>
          </a:p>
        </p:txBody>
      </p:sp>
      <p:sp>
        <p:nvSpPr>
          <p:cNvPr id="7" name="Title 6"/>
          <p:cNvSpPr txBox="1">
            <a:spLocks noGrp="1"/>
          </p:cNvSpPr>
          <p:nvPr>
            <p:ph type="title"/>
          </p:nvPr>
        </p:nvSpPr>
        <p:spPr>
          <a:xfrm>
            <a:off x="3617001" y="3504832"/>
            <a:ext cx="7872386" cy="1754326"/>
          </a:xfrm>
          <a:prstGeom prst="rect">
            <a:avLst/>
          </a:prstGeom>
          <a:noFill/>
        </p:spPr>
        <p:txBody>
          <a:bodyPr wrap="square" rtlCol="0">
            <a:spAutoFit/>
          </a:bodyPr>
          <a:lstStyle/>
          <a:p>
            <a:pPr algn="r"/>
            <a:r>
              <a:rPr lang="en-US" sz="4000" b="1">
                <a:latin typeface="Arial" charset="0"/>
                <a:ea typeface="Arial" charset="0"/>
                <a:cs typeface="Arial" charset="0"/>
              </a:rPr>
              <a:t>Excellence in Business Communication - Chapter 5</a:t>
            </a:r>
            <a:br>
              <a:rPr lang="en-US" sz="4000" b="1">
                <a:latin typeface="Arial" charset="0"/>
                <a:ea typeface="Arial" charset="0"/>
                <a:cs typeface="Arial" charset="0"/>
              </a:rPr>
            </a:br>
            <a:r>
              <a:rPr lang="en-US" sz="4000" b="1">
                <a:latin typeface="Arial" charset="0"/>
                <a:ea typeface="Arial" charset="0"/>
                <a:cs typeface="Arial" charset="0"/>
              </a:rPr>
              <a:t>ENL 320</a:t>
            </a:r>
          </a:p>
        </p:txBody>
      </p:sp>
      <p:sp>
        <p:nvSpPr>
          <p:cNvPr id="8" name="Rectangle 7"/>
          <p:cNvSpPr/>
          <p:nvPr/>
        </p:nvSpPr>
        <p:spPr>
          <a:xfrm>
            <a:off x="602168" y="1480066"/>
            <a:ext cx="10214516" cy="323165"/>
          </a:xfrm>
          <a:prstGeom prst="rect">
            <a:avLst/>
          </a:prstGeom>
        </p:spPr>
        <p:txBody>
          <a:bodyPr wrap="square">
            <a:spAutoFit/>
          </a:bodyPr>
          <a:lstStyle/>
          <a:p>
            <a:pPr algn="just">
              <a:spcBef>
                <a:spcPts val="0"/>
              </a:spcBef>
              <a:spcAft>
                <a:spcPts val="0"/>
              </a:spcAft>
            </a:pPr>
            <a:endParaRPr lang="en-US" sz="1500" b="0" i="0">
              <a:solidFill>
                <a:srgbClr val="333333"/>
              </a:solidFill>
              <a:effectLst/>
              <a:latin typeface="Georgia" panose="02040502050405020303"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6721" y="1950673"/>
            <a:ext cx="5622666" cy="1231838"/>
          </a:xfrm>
          <a:prstGeom prst="rect">
            <a:avLst/>
          </a:prstGeom>
        </p:spPr>
      </p:pic>
    </p:spTree>
    <p:extLst>
      <p:ext uri="{BB962C8B-B14F-4D97-AF65-F5344CB8AC3E}">
        <p14:creationId xmlns:p14="http://schemas.microsoft.com/office/powerpoint/2010/main" val="397833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3" name="Rectangle 3"/>
          <p:cNvSpPr>
            <a:spLocks noGrp="1" noChangeArrowheads="1"/>
          </p:cNvSpPr>
          <p:nvPr>
            <p:ph type="title"/>
          </p:nvPr>
        </p:nvSpPr>
        <p:spPr>
          <a:solidFill>
            <a:srgbClr val="1F497D"/>
          </a:solidFill>
          <a:ln w="9525">
            <a:solidFill>
              <a:schemeClr val="tx1"/>
            </a:solidFill>
          </a:ln>
        </p:spPr>
        <p:txBody>
          <a:bodyPr>
            <a:normAutofit fontScale="90000"/>
          </a:bodyPr>
          <a:lstStyle/>
          <a:p>
            <a:r>
              <a:rPr lang="en-US">
                <a:solidFill>
                  <a:srgbClr val="FFFFFF"/>
                </a:solidFill>
              </a:rPr>
              <a:t>Adopting a “You” Attitude </a:t>
            </a:r>
            <a:br>
              <a:rPr lang="en-US">
                <a:solidFill>
                  <a:srgbClr val="FFFFFF"/>
                </a:solidFill>
              </a:rPr>
            </a:br>
            <a:r>
              <a:rPr lang="en-US" sz="2400">
                <a:solidFill>
                  <a:schemeClr val="bg1"/>
                </a:solidFill>
              </a:rPr>
              <a:t>(1 of 2)</a:t>
            </a:r>
            <a:endParaRPr lang="en-US" sz="2400">
              <a:solidFill>
                <a:srgbClr val="FFFFFF"/>
              </a:solidFill>
            </a:endParaRPr>
          </a:p>
        </p:txBody>
      </p:sp>
      <p:sp>
        <p:nvSpPr>
          <p:cNvPr id="278" name="Date Placeholder 2"/>
          <p:cNvSpPr>
            <a:spLocks noGrp="1"/>
          </p:cNvSpPr>
          <p:nvPr>
            <p:ph type="dt" sz="half" idx="10"/>
          </p:nvPr>
        </p:nvSpPr>
        <p:spPr/>
        <p:txBody>
          <a:bodyPr/>
          <a:lstStyle/>
          <a:p>
            <a:r>
              <a:rPr lang="en-US"/>
              <a:t>Copyright © 2017 Pearson Education, Ltd.     </a:t>
            </a:r>
          </a:p>
        </p:txBody>
      </p:sp>
      <p:sp>
        <p:nvSpPr>
          <p:cNvPr id="2" name="Content Placeholder 1"/>
          <p:cNvSpPr>
            <a:spLocks noGrp="1"/>
          </p:cNvSpPr>
          <p:nvPr>
            <p:ph idx="1"/>
          </p:nvPr>
        </p:nvSpPr>
        <p:spPr/>
        <p:txBody>
          <a:bodyPr/>
          <a:lstStyle/>
          <a:p>
            <a:endParaRPr lang="en-US"/>
          </a:p>
        </p:txBody>
      </p:sp>
      <p:sp>
        <p:nvSpPr>
          <p:cNvPr id="279" name="Slide Number Placeholder 3"/>
          <p:cNvSpPr>
            <a:spLocks noGrp="1"/>
          </p:cNvSpPr>
          <p:nvPr>
            <p:ph type="sldNum" sz="quarter" idx="4294967295"/>
          </p:nvPr>
        </p:nvSpPr>
        <p:spPr>
          <a:xfrm>
            <a:off x="0" y="6356350"/>
            <a:ext cx="4114800" cy="365125"/>
          </a:xfrm>
        </p:spPr>
        <p:txBody>
          <a:bodyPr/>
          <a:lstStyle/>
          <a:p>
            <a:r>
              <a:rPr lang="en-US"/>
              <a:t>Chapter 5 - </a:t>
            </a:r>
            <a:fld id="{5CC3433C-A354-4C9C-916B-B6B8FC918D6D}" type="slidenum">
              <a:rPr lang="en-US"/>
              <a:pPr/>
              <a:t>10</a:t>
            </a:fld>
            <a:endParaRPr lang="en-US"/>
          </a:p>
        </p:txBody>
      </p:sp>
      <p:grpSp>
        <p:nvGrpSpPr>
          <p:cNvPr id="3" name="Group 2"/>
          <p:cNvGrpSpPr/>
          <p:nvPr/>
        </p:nvGrpSpPr>
        <p:grpSpPr>
          <a:xfrm>
            <a:off x="1981200" y="1981200"/>
            <a:ext cx="8229600" cy="3810000"/>
            <a:chOff x="457200" y="1981200"/>
            <a:chExt cx="8229600" cy="3810000"/>
          </a:xfrm>
        </p:grpSpPr>
        <p:sp>
          <p:nvSpPr>
            <p:cNvPr id="10" name="Rounded Rectangle 9"/>
            <p:cNvSpPr/>
            <p:nvPr/>
          </p:nvSpPr>
          <p:spPr bwMode="auto">
            <a:xfrm>
              <a:off x="6705600" y="4410823"/>
              <a:ext cx="1981200" cy="1380377"/>
            </a:xfrm>
            <a:prstGeom prst="roundRect">
              <a:avLst/>
            </a:prstGeom>
            <a:solidFill>
              <a:schemeClr val="bg1"/>
            </a:solidFill>
            <a:ln w="9525" cap="flat" cmpd="sng" algn="ctr">
              <a:solidFill>
                <a:schemeClr val="bg1">
                  <a:lumMod val="50000"/>
                </a:schemeClr>
              </a:solidFill>
              <a:prstDash val="solid"/>
              <a:round/>
              <a:headEnd type="none" w="med" len="med"/>
              <a:tailEnd type="none" w="med" len="med"/>
            </a:ln>
            <a:effectLst>
              <a:outerShdw blurRad="50800" dist="38100" dir="5400000" algn="ctr" rotWithShape="0">
                <a:prstClr val="black">
                  <a:alpha val="20000"/>
                </a:prstClr>
              </a:outerShdw>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500">
                  <a:latin typeface="Candara" panose="020E0502030303020204" pitchFamily="34" charset="0"/>
                </a:rPr>
                <a:t>Preferences</a:t>
              </a:r>
            </a:p>
          </p:txBody>
        </p:sp>
        <p:sp>
          <p:nvSpPr>
            <p:cNvPr id="13" name="Rounded Rectangle 12"/>
            <p:cNvSpPr/>
            <p:nvPr/>
          </p:nvSpPr>
          <p:spPr bwMode="auto">
            <a:xfrm>
              <a:off x="1447799" y="2495550"/>
              <a:ext cx="6248401" cy="1219333"/>
            </a:xfrm>
            <a:prstGeom prst="roundRect">
              <a:avLst/>
            </a:prstGeom>
            <a:solidFill>
              <a:srgbClr val="E7E8DC"/>
            </a:solidFill>
            <a:ln w="9525" cap="flat" cmpd="sng" algn="ctr">
              <a:solidFill>
                <a:schemeClr val="bg1">
                  <a:lumMod val="50000"/>
                </a:schemeClr>
              </a:solidFill>
              <a:prstDash val="solid"/>
              <a:round/>
              <a:headEnd type="none" w="med" len="med"/>
              <a:tailEnd type="none" w="med" len="med"/>
            </a:ln>
            <a:effectLst>
              <a:outerShdw blurRad="50800" dist="38100" dir="8100000" algn="tr" rotWithShape="0">
                <a:prstClr val="black">
                  <a:alpha val="20000"/>
                </a:prstClr>
              </a:outerShdw>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a:latin typeface="Candara" panose="020E0502030303020204" pitchFamily="34" charset="0"/>
                </a:rPr>
                <a:t>Audience-Centered Approach</a:t>
              </a:r>
            </a:p>
          </p:txBody>
        </p:sp>
        <p:sp>
          <p:nvSpPr>
            <p:cNvPr id="14" name="Rounded Rectangle 13"/>
            <p:cNvSpPr/>
            <p:nvPr/>
          </p:nvSpPr>
          <p:spPr bwMode="auto">
            <a:xfrm>
              <a:off x="4622800" y="4410823"/>
              <a:ext cx="1981200" cy="1380377"/>
            </a:xfrm>
            <a:prstGeom prst="roundRect">
              <a:avLst/>
            </a:prstGeom>
            <a:solidFill>
              <a:schemeClr val="bg1"/>
            </a:solidFill>
            <a:ln w="9525" cap="flat" cmpd="sng" algn="ctr">
              <a:solidFill>
                <a:schemeClr val="bg1">
                  <a:lumMod val="50000"/>
                </a:schemeClr>
              </a:solidFill>
              <a:prstDash val="solid"/>
              <a:round/>
              <a:headEnd type="none" w="med" len="med"/>
              <a:tailEnd type="none" w="med" len="med"/>
            </a:ln>
            <a:effectLst>
              <a:outerShdw blurRad="50800" dist="38100" dir="5400000" algn="ctr" rotWithShape="0">
                <a:prstClr val="black">
                  <a:alpha val="20000"/>
                </a:prstClr>
              </a:outerShdw>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500">
                  <a:latin typeface="Candara" panose="020E0502030303020204" pitchFamily="34" charset="0"/>
                </a:rPr>
                <a:t>Interests</a:t>
              </a:r>
            </a:p>
          </p:txBody>
        </p:sp>
        <p:sp>
          <p:nvSpPr>
            <p:cNvPr id="15" name="Rounded Rectangle 14"/>
            <p:cNvSpPr/>
            <p:nvPr/>
          </p:nvSpPr>
          <p:spPr bwMode="auto">
            <a:xfrm>
              <a:off x="2540000" y="4410823"/>
              <a:ext cx="1981200" cy="1380377"/>
            </a:xfrm>
            <a:prstGeom prst="roundRect">
              <a:avLst/>
            </a:prstGeom>
            <a:solidFill>
              <a:schemeClr val="bg1"/>
            </a:solidFill>
            <a:ln w="9525" cap="flat" cmpd="sng" algn="ctr">
              <a:solidFill>
                <a:schemeClr val="bg1">
                  <a:lumMod val="50000"/>
                </a:schemeClr>
              </a:solidFill>
              <a:prstDash val="solid"/>
              <a:round/>
              <a:headEnd type="none" w="med" len="med"/>
              <a:tailEnd type="none" w="med" len="med"/>
            </a:ln>
            <a:effectLst>
              <a:outerShdw blurRad="50800" dist="38100" dir="5400000" algn="ctr" rotWithShape="0">
                <a:prstClr val="black">
                  <a:alpha val="20000"/>
                </a:prstClr>
              </a:outerShdw>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500">
                  <a:latin typeface="Candara" panose="020E0502030303020204" pitchFamily="34" charset="0"/>
                </a:rPr>
                <a:t>Wishes</a:t>
              </a:r>
            </a:p>
          </p:txBody>
        </p:sp>
        <p:sp>
          <p:nvSpPr>
            <p:cNvPr id="16" name="Rounded Rectangle 15"/>
            <p:cNvSpPr/>
            <p:nvPr/>
          </p:nvSpPr>
          <p:spPr bwMode="auto">
            <a:xfrm>
              <a:off x="457200" y="4410823"/>
              <a:ext cx="1981200" cy="1380377"/>
            </a:xfrm>
            <a:prstGeom prst="roundRect">
              <a:avLst/>
            </a:prstGeom>
            <a:solidFill>
              <a:schemeClr val="bg1"/>
            </a:solidFill>
            <a:ln w="9525" cap="flat" cmpd="sng" algn="ctr">
              <a:solidFill>
                <a:schemeClr val="bg1">
                  <a:lumMod val="50000"/>
                </a:schemeClr>
              </a:solidFill>
              <a:prstDash val="solid"/>
              <a:round/>
              <a:headEnd type="none" w="med" len="med"/>
              <a:tailEnd type="none" w="med" len="med"/>
            </a:ln>
            <a:effectLst>
              <a:outerShdw blurRad="50800" dist="38100" dir="5400000" algn="ctr" rotWithShape="0">
                <a:prstClr val="black">
                  <a:alpha val="20000"/>
                </a:prstClr>
              </a:outerShdw>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500">
                  <a:latin typeface="Candara" panose="020E0502030303020204" pitchFamily="34" charset="0"/>
                </a:rPr>
                <a:t>Hopes</a:t>
              </a:r>
            </a:p>
          </p:txBody>
        </p:sp>
        <p:cxnSp>
          <p:nvCxnSpPr>
            <p:cNvPr id="5" name="Elbow Connector 4"/>
            <p:cNvCxnSpPr>
              <a:stCxn id="13" idx="2"/>
              <a:endCxn id="16" idx="0"/>
            </p:cNvCxnSpPr>
            <p:nvPr/>
          </p:nvCxnSpPr>
          <p:spPr bwMode="auto">
            <a:xfrm rot="5400000">
              <a:off x="2661930" y="2500753"/>
              <a:ext cx="695940" cy="3124200"/>
            </a:xfrm>
            <a:prstGeom prst="bentConnector3">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cxnSp>
          <p:nvCxnSpPr>
            <p:cNvPr id="8" name="Elbow Connector 7"/>
            <p:cNvCxnSpPr>
              <a:stCxn id="13" idx="2"/>
              <a:endCxn id="15" idx="0"/>
            </p:cNvCxnSpPr>
            <p:nvPr/>
          </p:nvCxnSpPr>
          <p:spPr bwMode="auto">
            <a:xfrm rot="5400000">
              <a:off x="3703330" y="3542153"/>
              <a:ext cx="695940" cy="1041400"/>
            </a:xfrm>
            <a:prstGeom prst="bentConnector3">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cxnSp>
          <p:nvCxnSpPr>
            <p:cNvPr id="17" name="Elbow Connector 16"/>
            <p:cNvCxnSpPr>
              <a:stCxn id="13" idx="2"/>
              <a:endCxn id="10" idx="0"/>
            </p:cNvCxnSpPr>
            <p:nvPr/>
          </p:nvCxnSpPr>
          <p:spPr bwMode="auto">
            <a:xfrm rot="16200000" flipH="1">
              <a:off x="5786130" y="2500753"/>
              <a:ext cx="695940" cy="3124200"/>
            </a:xfrm>
            <a:prstGeom prst="bentConnector3">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cxnSp>
          <p:nvCxnSpPr>
            <p:cNvPr id="19" name="Elbow Connector 18"/>
            <p:cNvCxnSpPr>
              <a:stCxn id="13" idx="2"/>
              <a:endCxn id="14" idx="0"/>
            </p:cNvCxnSpPr>
            <p:nvPr/>
          </p:nvCxnSpPr>
          <p:spPr bwMode="auto">
            <a:xfrm rot="16200000" flipH="1">
              <a:off x="4744730" y="3542153"/>
              <a:ext cx="695940" cy="1041400"/>
            </a:xfrm>
            <a:prstGeom prst="bentConnector3">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cxnSp>
          <p:nvCxnSpPr>
            <p:cNvPr id="31" name="Elbow Connector 30"/>
            <p:cNvCxnSpPr>
              <a:stCxn id="568323" idx="2"/>
              <a:endCxn id="13" idx="1"/>
            </p:cNvCxnSpPr>
            <p:nvPr/>
          </p:nvCxnSpPr>
          <p:spPr bwMode="auto">
            <a:xfrm rot="5400000">
              <a:off x="2447892" y="981108"/>
              <a:ext cx="1124017" cy="3124201"/>
            </a:xfrm>
            <a:prstGeom prst="bentConnector4">
              <a:avLst>
                <a:gd name="adj1" fmla="val 22880"/>
                <a:gd name="adj2" fmla="val 107317"/>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cxnSp>
          <p:nvCxnSpPr>
            <p:cNvPr id="568324" name="Elbow Connector 568323"/>
            <p:cNvCxnSpPr>
              <a:stCxn id="13" idx="3"/>
              <a:endCxn id="568323" idx="2"/>
            </p:cNvCxnSpPr>
            <p:nvPr/>
          </p:nvCxnSpPr>
          <p:spPr bwMode="auto">
            <a:xfrm flipH="1" flipV="1">
              <a:off x="4572000" y="1981200"/>
              <a:ext cx="3124200" cy="1124017"/>
            </a:xfrm>
            <a:prstGeom prst="bentConnector4">
              <a:avLst>
                <a:gd name="adj1" fmla="val -7317"/>
                <a:gd name="adj2" fmla="val 77120"/>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grpSp>
    </p:spTree>
    <p:extLst>
      <p:ext uri="{BB962C8B-B14F-4D97-AF65-F5344CB8AC3E}">
        <p14:creationId xmlns:p14="http://schemas.microsoft.com/office/powerpoint/2010/main" val="179365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3" name="Rectangle 3"/>
          <p:cNvSpPr>
            <a:spLocks noGrp="1" noChangeArrowheads="1"/>
          </p:cNvSpPr>
          <p:nvPr>
            <p:ph type="title"/>
          </p:nvPr>
        </p:nvSpPr>
        <p:spPr>
          <a:solidFill>
            <a:srgbClr val="1F497D"/>
          </a:solidFill>
          <a:ln w="9525">
            <a:solidFill>
              <a:schemeClr val="tx1"/>
            </a:solidFill>
          </a:ln>
        </p:spPr>
        <p:txBody>
          <a:bodyPr>
            <a:normAutofit fontScale="90000"/>
          </a:bodyPr>
          <a:lstStyle/>
          <a:p>
            <a:r>
              <a:rPr lang="en-US">
                <a:solidFill>
                  <a:srgbClr val="FFFFFF"/>
                </a:solidFill>
              </a:rPr>
              <a:t>Adopting a “You” Attitude </a:t>
            </a:r>
            <a:br>
              <a:rPr lang="en-US">
                <a:solidFill>
                  <a:srgbClr val="FFFFFF"/>
                </a:solidFill>
              </a:rPr>
            </a:br>
            <a:r>
              <a:rPr lang="en-US" sz="2400">
                <a:solidFill>
                  <a:schemeClr val="bg1"/>
                </a:solidFill>
              </a:rPr>
              <a:t>(2 of 2)</a:t>
            </a:r>
            <a:endParaRPr lang="en-US" sz="2400">
              <a:solidFill>
                <a:srgbClr val="FFFFFF"/>
              </a:solidFill>
            </a:endParaRPr>
          </a:p>
        </p:txBody>
      </p:sp>
      <p:sp>
        <p:nvSpPr>
          <p:cNvPr id="278" name="Date Placeholder 2"/>
          <p:cNvSpPr>
            <a:spLocks noGrp="1"/>
          </p:cNvSpPr>
          <p:nvPr>
            <p:ph type="dt" sz="half" idx="10"/>
          </p:nvPr>
        </p:nvSpPr>
        <p:spPr/>
        <p:txBody>
          <a:bodyPr/>
          <a:lstStyle/>
          <a:p>
            <a:r>
              <a:rPr lang="en-US"/>
              <a:t>Copyright © 2017 Pearson Education, Ltd.     </a:t>
            </a:r>
          </a:p>
        </p:txBody>
      </p:sp>
      <p:sp>
        <p:nvSpPr>
          <p:cNvPr id="2" name="Content Placeholder 1"/>
          <p:cNvSpPr>
            <a:spLocks noGrp="1"/>
          </p:cNvSpPr>
          <p:nvPr>
            <p:ph idx="1"/>
          </p:nvPr>
        </p:nvSpPr>
        <p:spPr/>
        <p:txBody>
          <a:bodyPr/>
          <a:lstStyle/>
          <a:p>
            <a:endParaRPr lang="en-US"/>
          </a:p>
        </p:txBody>
      </p:sp>
      <p:sp>
        <p:nvSpPr>
          <p:cNvPr id="279" name="Slide Number Placeholder 3"/>
          <p:cNvSpPr>
            <a:spLocks noGrp="1"/>
          </p:cNvSpPr>
          <p:nvPr>
            <p:ph type="sldNum" sz="quarter" idx="4294967295"/>
          </p:nvPr>
        </p:nvSpPr>
        <p:spPr>
          <a:xfrm>
            <a:off x="0" y="6356350"/>
            <a:ext cx="4114800" cy="365125"/>
          </a:xfrm>
        </p:spPr>
        <p:txBody>
          <a:bodyPr/>
          <a:lstStyle/>
          <a:p>
            <a:r>
              <a:rPr lang="en-US"/>
              <a:t>Chapter 5 - </a:t>
            </a:r>
            <a:fld id="{5CC3433C-A354-4C9C-916B-B6B8FC918D6D}" type="slidenum">
              <a:rPr lang="en-US"/>
              <a:pPr/>
              <a:t>11</a:t>
            </a:fld>
            <a:endParaRPr lang="en-US"/>
          </a:p>
        </p:txBody>
      </p:sp>
      <p:pic>
        <p:nvPicPr>
          <p:cNvPr id="3" name="Picture 2"/>
          <p:cNvPicPr>
            <a:picLocks noChangeAspect="1"/>
          </p:cNvPicPr>
          <p:nvPr/>
        </p:nvPicPr>
        <p:blipFill>
          <a:blip r:embed="rId3" cstate="print"/>
          <a:stretch>
            <a:fillRect/>
          </a:stretch>
        </p:blipFill>
        <p:spPr>
          <a:xfrm>
            <a:off x="1752600" y="2133601"/>
            <a:ext cx="8610600" cy="2001113"/>
          </a:xfrm>
          <a:prstGeom prst="rect">
            <a:avLst/>
          </a:prstGeom>
        </p:spPr>
      </p:pic>
      <p:pic>
        <p:nvPicPr>
          <p:cNvPr id="4" name="Picture 3"/>
          <p:cNvPicPr>
            <a:picLocks noChangeAspect="1"/>
          </p:cNvPicPr>
          <p:nvPr/>
        </p:nvPicPr>
        <p:blipFill>
          <a:blip r:embed="rId4" cstate="print"/>
          <a:stretch>
            <a:fillRect/>
          </a:stretch>
        </p:blipFill>
        <p:spPr>
          <a:xfrm>
            <a:off x="1828800" y="4343400"/>
            <a:ext cx="8706968" cy="1143000"/>
          </a:xfrm>
          <a:prstGeom prst="rect">
            <a:avLst/>
          </a:prstGeom>
        </p:spPr>
      </p:pic>
    </p:spTree>
    <p:extLst>
      <p:ext uri="{BB962C8B-B14F-4D97-AF65-F5344CB8AC3E}">
        <p14:creationId xmlns:p14="http://schemas.microsoft.com/office/powerpoint/2010/main" val="2222891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C2FA-A0F4-4675-8FBB-9D6F52D79EC8}"/>
              </a:ext>
            </a:extLst>
          </p:cNvPr>
          <p:cNvSpPr>
            <a:spLocks noGrp="1"/>
          </p:cNvSpPr>
          <p:nvPr>
            <p:ph type="title"/>
          </p:nvPr>
        </p:nvSpPr>
        <p:spPr/>
        <p:txBody>
          <a:bodyPr/>
          <a:lstStyle/>
          <a:p>
            <a:r>
              <a:rPr lang="en-US"/>
              <a:t>Rewrite for better you attitude </a:t>
            </a:r>
          </a:p>
        </p:txBody>
      </p:sp>
      <p:sp>
        <p:nvSpPr>
          <p:cNvPr id="3" name="Content Placeholder 2">
            <a:extLst>
              <a:ext uri="{FF2B5EF4-FFF2-40B4-BE49-F238E27FC236}">
                <a16:creationId xmlns:a16="http://schemas.microsoft.com/office/drawing/2014/main" id="{13D63EF9-EA37-429F-8251-B35806BD6EF0}"/>
              </a:ext>
            </a:extLst>
          </p:cNvPr>
          <p:cNvSpPr>
            <a:spLocks noGrp="1"/>
          </p:cNvSpPr>
          <p:nvPr>
            <p:ph idx="1"/>
          </p:nvPr>
        </p:nvSpPr>
        <p:spPr/>
        <p:txBody>
          <a:bodyPr/>
          <a:lstStyle/>
          <a:p>
            <a:r>
              <a:rPr lang="en-US"/>
              <a:t>I think that the knowledge and effort you put in this essay is minimal.</a:t>
            </a:r>
          </a:p>
        </p:txBody>
      </p:sp>
    </p:spTree>
    <p:extLst>
      <p:ext uri="{BB962C8B-B14F-4D97-AF65-F5344CB8AC3E}">
        <p14:creationId xmlns:p14="http://schemas.microsoft.com/office/powerpoint/2010/main" val="2305070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6330FA-25B9-407F-8795-05D9D61D2461}"/>
              </a:ext>
            </a:extLst>
          </p:cNvPr>
          <p:cNvSpPr>
            <a:spLocks noGrp="1"/>
          </p:cNvSpPr>
          <p:nvPr>
            <p:ph idx="1"/>
          </p:nvPr>
        </p:nvSpPr>
        <p:spPr/>
        <p:txBody>
          <a:bodyPr/>
          <a:lstStyle/>
          <a:p>
            <a:r>
              <a:rPr lang="en-US"/>
              <a:t>This essay can benefit from revision of the organization and editing for grammar and spelling mistakes.  </a:t>
            </a:r>
          </a:p>
        </p:txBody>
      </p:sp>
    </p:spTree>
    <p:extLst>
      <p:ext uri="{BB962C8B-B14F-4D97-AF65-F5344CB8AC3E}">
        <p14:creationId xmlns:p14="http://schemas.microsoft.com/office/powerpoint/2010/main" val="3294638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9" name="Rectangle 3"/>
          <p:cNvSpPr>
            <a:spLocks noGrp="1" noChangeArrowheads="1"/>
          </p:cNvSpPr>
          <p:nvPr>
            <p:ph type="title"/>
          </p:nvPr>
        </p:nvSpPr>
        <p:spPr>
          <a:xfrm>
            <a:off x="1383958" y="741405"/>
            <a:ext cx="9969842" cy="1048747"/>
          </a:xfrm>
          <a:solidFill>
            <a:srgbClr val="1F497D"/>
          </a:solidFill>
          <a:ln w="9525">
            <a:solidFill>
              <a:schemeClr val="tx1"/>
            </a:solidFill>
          </a:ln>
          <a:effectLst>
            <a:outerShdw blurRad="50800" dist="27940" dir="5400000" algn="t" rotWithShape="0">
              <a:prstClr val="black">
                <a:alpha val="40000"/>
              </a:prstClr>
            </a:outerShdw>
          </a:effectLst>
        </p:spPr>
        <p:txBody>
          <a:bodyPr>
            <a:normAutofit fontScale="90000"/>
          </a:bodyPr>
          <a:lstStyle/>
          <a:p>
            <a:r>
              <a:rPr lang="en-US">
                <a:solidFill>
                  <a:schemeClr val="bg1"/>
                </a:solidFill>
              </a:rPr>
              <a:t>Maintaining Standards </a:t>
            </a:r>
            <a:br>
              <a:rPr lang="en-US">
                <a:solidFill>
                  <a:schemeClr val="bg1"/>
                </a:solidFill>
              </a:rPr>
            </a:br>
            <a:r>
              <a:rPr lang="en-US">
                <a:solidFill>
                  <a:schemeClr val="bg1"/>
                </a:solidFill>
              </a:rPr>
              <a:t>of Etiquette </a:t>
            </a:r>
            <a:r>
              <a:rPr lang="en-US" sz="2400">
                <a:solidFill>
                  <a:schemeClr val="bg1"/>
                </a:solidFill>
              </a:rPr>
              <a:t>(1 of 2)</a:t>
            </a:r>
          </a:p>
        </p:txBody>
      </p:sp>
      <p:sp>
        <p:nvSpPr>
          <p:cNvPr id="77" name="Date Placeholder 2"/>
          <p:cNvSpPr>
            <a:spLocks noGrp="1"/>
          </p:cNvSpPr>
          <p:nvPr>
            <p:ph type="dt" sz="half" idx="10"/>
          </p:nvPr>
        </p:nvSpPr>
        <p:spPr/>
        <p:txBody>
          <a:bodyPr/>
          <a:lstStyle/>
          <a:p>
            <a:r>
              <a:rPr lang="en-US"/>
              <a:t>Copyright © 2017 Pearson Education, Ltd.     </a:t>
            </a:r>
          </a:p>
        </p:txBody>
      </p:sp>
      <p:sp>
        <p:nvSpPr>
          <p:cNvPr id="2" name="Content Placeholder 1"/>
          <p:cNvSpPr>
            <a:spLocks noGrp="1"/>
          </p:cNvSpPr>
          <p:nvPr>
            <p:ph idx="1"/>
          </p:nvPr>
        </p:nvSpPr>
        <p:spPr/>
        <p:txBody>
          <a:bodyPr/>
          <a:lstStyle/>
          <a:p>
            <a:endParaRPr lang="en-US"/>
          </a:p>
        </p:txBody>
      </p:sp>
      <p:sp>
        <p:nvSpPr>
          <p:cNvPr id="78" name="Slide Number Placeholder 3"/>
          <p:cNvSpPr>
            <a:spLocks noGrp="1"/>
          </p:cNvSpPr>
          <p:nvPr>
            <p:ph type="sldNum" sz="quarter" idx="4294967295"/>
          </p:nvPr>
        </p:nvSpPr>
        <p:spPr>
          <a:xfrm>
            <a:off x="0" y="6356350"/>
            <a:ext cx="4114800" cy="365125"/>
          </a:xfrm>
        </p:spPr>
        <p:txBody>
          <a:bodyPr/>
          <a:lstStyle/>
          <a:p>
            <a:r>
              <a:rPr lang="en-US"/>
              <a:t>Chapter 5 - </a:t>
            </a:r>
            <a:fld id="{64F1031D-9027-46A7-B99D-A895E0DDF6CD}" type="slidenum">
              <a:rPr lang="en-US"/>
              <a:pPr/>
              <a:t>14</a:t>
            </a:fld>
            <a:endParaRPr lang="en-US"/>
          </a:p>
        </p:txBody>
      </p:sp>
      <p:grpSp>
        <p:nvGrpSpPr>
          <p:cNvPr id="4" name="Group 3"/>
          <p:cNvGrpSpPr/>
          <p:nvPr/>
        </p:nvGrpSpPr>
        <p:grpSpPr>
          <a:xfrm>
            <a:off x="2135807" y="2684523"/>
            <a:ext cx="7920387" cy="2784352"/>
            <a:chOff x="611806" y="2684523"/>
            <a:chExt cx="7920387" cy="2784352"/>
          </a:xfrm>
        </p:grpSpPr>
        <p:sp>
          <p:nvSpPr>
            <p:cNvPr id="3" name="Freeform 2"/>
            <p:cNvSpPr/>
            <p:nvPr/>
          </p:nvSpPr>
          <p:spPr>
            <a:xfrm>
              <a:off x="766278" y="2851868"/>
              <a:ext cx="3707320" cy="1158537"/>
            </a:xfrm>
            <a:custGeom>
              <a:avLst/>
              <a:gdLst>
                <a:gd name="connsiteX0" fmla="*/ 0 w 3707320"/>
                <a:gd name="connsiteY0" fmla="*/ 0 h 1158537"/>
                <a:gd name="connsiteX1" fmla="*/ 3707320 w 3707320"/>
                <a:gd name="connsiteY1" fmla="*/ 0 h 1158537"/>
                <a:gd name="connsiteX2" fmla="*/ 3707320 w 3707320"/>
                <a:gd name="connsiteY2" fmla="*/ 1158537 h 1158537"/>
                <a:gd name="connsiteX3" fmla="*/ 0 w 3707320"/>
                <a:gd name="connsiteY3" fmla="*/ 1158537 h 1158537"/>
                <a:gd name="connsiteX4" fmla="*/ 0 w 3707320"/>
                <a:gd name="connsiteY4" fmla="*/ 0 h 1158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320" h="1158537">
                  <a:moveTo>
                    <a:pt x="0" y="0"/>
                  </a:moveTo>
                  <a:lnTo>
                    <a:pt x="3707320" y="0"/>
                  </a:lnTo>
                  <a:lnTo>
                    <a:pt x="3707320" y="1158537"/>
                  </a:lnTo>
                  <a:lnTo>
                    <a:pt x="0" y="1158537"/>
                  </a:lnTo>
                  <a:lnTo>
                    <a:pt x="0" y="0"/>
                  </a:lnTo>
                  <a:close/>
                </a:path>
              </a:pathLst>
            </a:custGeom>
            <a:ln>
              <a:solidFill>
                <a:schemeClr val="bg1">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84716" tIns="137160" rIns="137160" bIns="137160" numCol="1" spcCol="1270" anchor="ctr" anchorCtr="0">
              <a:noAutofit/>
            </a:bodyPr>
            <a:lstStyle/>
            <a:p>
              <a:pPr defTabSz="1600200">
                <a:lnSpc>
                  <a:spcPct val="90000"/>
                </a:lnSpc>
                <a:spcBef>
                  <a:spcPct val="0"/>
                </a:spcBef>
                <a:spcAft>
                  <a:spcPct val="35000"/>
                </a:spcAft>
              </a:pPr>
              <a:r>
                <a:rPr lang="en-US" sz="3600"/>
                <a:t>Respect</a:t>
              </a:r>
            </a:p>
          </p:txBody>
        </p:sp>
        <p:sp>
          <p:nvSpPr>
            <p:cNvPr id="5" name="Rectangle 4"/>
            <p:cNvSpPr/>
            <p:nvPr/>
          </p:nvSpPr>
          <p:spPr>
            <a:xfrm>
              <a:off x="611806" y="2684523"/>
              <a:ext cx="810976" cy="1216464"/>
            </a:xfrm>
            <a:prstGeom prst="rect">
              <a:avLst/>
            </a:prstGeom>
            <a:solidFill>
              <a:schemeClr val="accent6"/>
            </a:solidFill>
            <a:ln>
              <a:noFill/>
            </a:ln>
            <a:effectLst>
              <a:outerShdw blurRad="44450" dist="27940" dir="5400000" algn="ctr">
                <a:srgbClr val="000000">
                  <a:alpha val="32000"/>
                </a:srgbClr>
              </a:outerShdw>
            </a:effectLst>
            <a:scene3d>
              <a:camera prst="orthographicFront"/>
              <a:lightRig rig="threePt" dir="t"/>
            </a:scene3d>
            <a:sp3d>
              <a:bevelT/>
            </a:sp3d>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6" name="Freeform 5"/>
            <p:cNvSpPr/>
            <p:nvPr/>
          </p:nvSpPr>
          <p:spPr>
            <a:xfrm>
              <a:off x="4824873" y="2851868"/>
              <a:ext cx="3707320" cy="1158537"/>
            </a:xfrm>
            <a:custGeom>
              <a:avLst/>
              <a:gdLst>
                <a:gd name="connsiteX0" fmla="*/ 0 w 3707320"/>
                <a:gd name="connsiteY0" fmla="*/ 0 h 1158537"/>
                <a:gd name="connsiteX1" fmla="*/ 3707320 w 3707320"/>
                <a:gd name="connsiteY1" fmla="*/ 0 h 1158537"/>
                <a:gd name="connsiteX2" fmla="*/ 3707320 w 3707320"/>
                <a:gd name="connsiteY2" fmla="*/ 1158537 h 1158537"/>
                <a:gd name="connsiteX3" fmla="*/ 0 w 3707320"/>
                <a:gd name="connsiteY3" fmla="*/ 1158537 h 1158537"/>
                <a:gd name="connsiteX4" fmla="*/ 0 w 3707320"/>
                <a:gd name="connsiteY4" fmla="*/ 0 h 1158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320" h="1158537">
                  <a:moveTo>
                    <a:pt x="0" y="0"/>
                  </a:moveTo>
                  <a:lnTo>
                    <a:pt x="3707320" y="0"/>
                  </a:lnTo>
                  <a:lnTo>
                    <a:pt x="3707320" y="1158537"/>
                  </a:lnTo>
                  <a:lnTo>
                    <a:pt x="0" y="1158537"/>
                  </a:lnTo>
                  <a:lnTo>
                    <a:pt x="0" y="0"/>
                  </a:lnTo>
                  <a:close/>
                </a:path>
              </a:pathLst>
            </a:custGeom>
            <a:ln>
              <a:solidFill>
                <a:schemeClr val="bg1">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84716" tIns="137160" rIns="137160" bIns="137160" numCol="1" spcCol="1270" anchor="ctr" anchorCtr="0">
              <a:noAutofit/>
            </a:bodyPr>
            <a:lstStyle/>
            <a:p>
              <a:pPr defTabSz="1600200">
                <a:lnSpc>
                  <a:spcPct val="90000"/>
                </a:lnSpc>
                <a:spcBef>
                  <a:spcPct val="0"/>
                </a:spcBef>
                <a:spcAft>
                  <a:spcPct val="35000"/>
                </a:spcAft>
              </a:pPr>
              <a:r>
                <a:rPr lang="en-US" sz="3600"/>
                <a:t>Diplomacy</a:t>
              </a:r>
            </a:p>
          </p:txBody>
        </p:sp>
        <p:sp>
          <p:nvSpPr>
            <p:cNvPr id="7" name="Rectangle 6"/>
            <p:cNvSpPr/>
            <p:nvPr/>
          </p:nvSpPr>
          <p:spPr>
            <a:xfrm>
              <a:off x="4670401" y="2684523"/>
              <a:ext cx="810976" cy="1216464"/>
            </a:xfrm>
            <a:prstGeom prst="rect">
              <a:avLst/>
            </a:prstGeom>
            <a:solidFill>
              <a:schemeClr val="accent6"/>
            </a:solidFill>
            <a:ln>
              <a:noFill/>
            </a:ln>
            <a:effectLst>
              <a:outerShdw blurRad="44450" dist="27940" dir="5400000" algn="ctr">
                <a:srgbClr val="000000">
                  <a:alpha val="32000"/>
                </a:srgbClr>
              </a:outerShdw>
            </a:effectLst>
            <a:scene3d>
              <a:camera prst="orthographicFront"/>
              <a:lightRig rig="threePt" dir="t"/>
            </a:scene3d>
            <a:sp3d>
              <a:bevelT/>
            </a:sp3d>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8" name="Freeform 7"/>
            <p:cNvSpPr/>
            <p:nvPr/>
          </p:nvSpPr>
          <p:spPr>
            <a:xfrm>
              <a:off x="2795575" y="4310338"/>
              <a:ext cx="3707320" cy="1158537"/>
            </a:xfrm>
            <a:custGeom>
              <a:avLst/>
              <a:gdLst>
                <a:gd name="connsiteX0" fmla="*/ 0 w 3707320"/>
                <a:gd name="connsiteY0" fmla="*/ 0 h 1158537"/>
                <a:gd name="connsiteX1" fmla="*/ 3707320 w 3707320"/>
                <a:gd name="connsiteY1" fmla="*/ 0 h 1158537"/>
                <a:gd name="connsiteX2" fmla="*/ 3707320 w 3707320"/>
                <a:gd name="connsiteY2" fmla="*/ 1158537 h 1158537"/>
                <a:gd name="connsiteX3" fmla="*/ 0 w 3707320"/>
                <a:gd name="connsiteY3" fmla="*/ 1158537 h 1158537"/>
                <a:gd name="connsiteX4" fmla="*/ 0 w 3707320"/>
                <a:gd name="connsiteY4" fmla="*/ 0 h 1158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320" h="1158537">
                  <a:moveTo>
                    <a:pt x="0" y="0"/>
                  </a:moveTo>
                  <a:lnTo>
                    <a:pt x="3707320" y="0"/>
                  </a:lnTo>
                  <a:lnTo>
                    <a:pt x="3707320" y="1158537"/>
                  </a:lnTo>
                  <a:lnTo>
                    <a:pt x="0" y="1158537"/>
                  </a:lnTo>
                  <a:lnTo>
                    <a:pt x="0" y="0"/>
                  </a:lnTo>
                  <a:close/>
                </a:path>
              </a:pathLst>
            </a:custGeom>
            <a:ln>
              <a:solidFill>
                <a:schemeClr val="bg1">
                  <a:lumMod val="50000"/>
                </a:schemeClr>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84716" tIns="137160" rIns="137160" bIns="137160" numCol="1" spcCol="1270" anchor="ctr" anchorCtr="0">
              <a:noAutofit/>
            </a:bodyPr>
            <a:lstStyle/>
            <a:p>
              <a:pPr defTabSz="1600200">
                <a:lnSpc>
                  <a:spcPct val="90000"/>
                </a:lnSpc>
                <a:spcBef>
                  <a:spcPct val="0"/>
                </a:spcBef>
                <a:spcAft>
                  <a:spcPct val="35000"/>
                </a:spcAft>
              </a:pPr>
              <a:r>
                <a:rPr lang="en-US" sz="3600"/>
                <a:t>Tactfulness</a:t>
              </a:r>
            </a:p>
          </p:txBody>
        </p:sp>
        <p:sp>
          <p:nvSpPr>
            <p:cNvPr id="9" name="Rectangle 8"/>
            <p:cNvSpPr/>
            <p:nvPr/>
          </p:nvSpPr>
          <p:spPr>
            <a:xfrm>
              <a:off x="2641103" y="4142994"/>
              <a:ext cx="810976" cy="1216464"/>
            </a:xfrm>
            <a:prstGeom prst="rect">
              <a:avLst/>
            </a:prstGeom>
            <a:solidFill>
              <a:srgbClr val="F79646"/>
            </a:solidFill>
            <a:ln>
              <a:noFill/>
            </a:ln>
            <a:effectLst>
              <a:outerShdw blurRad="44450" dist="27940" dir="5400000" algn="ctr">
                <a:srgbClr val="000000">
                  <a:alpha val="32000"/>
                </a:srgbClr>
              </a:outerShdw>
            </a:effectLst>
            <a:scene3d>
              <a:camera prst="orthographicFront"/>
              <a:lightRig rig="threePt" dir="t"/>
            </a:scene3d>
            <a:sp3d>
              <a:bevelT/>
            </a:sp3d>
          </p:spPr>
          <p:style>
            <a:lnRef idx="2">
              <a:scrgbClr r="0" g="0" b="0"/>
            </a:lnRef>
            <a:fillRef idx="1">
              <a:scrgbClr r="0" g="0" b="0"/>
            </a:fillRef>
            <a:effectRef idx="0">
              <a:scrgbClr r="0" g="0" b="0"/>
            </a:effectRef>
            <a:fontRef idx="minor">
              <a:schemeClr val="lt1">
                <a:hueOff val="0"/>
                <a:satOff val="0"/>
                <a:lumOff val="0"/>
                <a:alphaOff val="0"/>
              </a:schemeClr>
            </a:fontRef>
          </p:style>
        </p:sp>
      </p:grpSp>
    </p:spTree>
    <p:extLst>
      <p:ext uri="{BB962C8B-B14F-4D97-AF65-F5344CB8AC3E}">
        <p14:creationId xmlns:p14="http://schemas.microsoft.com/office/powerpoint/2010/main" val="65001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a:t>Copyright © 2017 Pearson Education, Ltd.     </a:t>
            </a:r>
          </a:p>
        </p:txBody>
      </p:sp>
      <p:sp>
        <p:nvSpPr>
          <p:cNvPr id="7" name="Content Placeholder 6"/>
          <p:cNvSpPr>
            <a:spLocks noGrp="1"/>
          </p:cNvSpPr>
          <p:nvPr>
            <p:ph idx="1"/>
          </p:nvPr>
        </p:nvSpPr>
        <p:spPr/>
        <p:txBody>
          <a:bodyPr/>
          <a:lstStyle/>
          <a:p>
            <a:endParaRPr lang="en-US"/>
          </a:p>
        </p:txBody>
      </p:sp>
      <p:sp>
        <p:nvSpPr>
          <p:cNvPr id="5" name="Slide Number Placeholder 4"/>
          <p:cNvSpPr>
            <a:spLocks noGrp="1"/>
          </p:cNvSpPr>
          <p:nvPr>
            <p:ph type="sldNum" sz="quarter" idx="4294967295"/>
          </p:nvPr>
        </p:nvSpPr>
        <p:spPr>
          <a:xfrm>
            <a:off x="0" y="6356350"/>
            <a:ext cx="4114800" cy="365125"/>
          </a:xfrm>
        </p:spPr>
        <p:txBody>
          <a:bodyPr/>
          <a:lstStyle/>
          <a:p>
            <a:r>
              <a:rPr lang="en-US"/>
              <a:t>Chapter 5 - </a:t>
            </a:r>
            <a:fld id="{019EC745-EE55-47B9-8325-C465464844B6}" type="slidenum">
              <a:rPr lang="en-US" smtClean="0"/>
              <a:pPr/>
              <a:t>15</a:t>
            </a:fld>
            <a:endParaRPr lang="en-US"/>
          </a:p>
        </p:txBody>
      </p:sp>
      <p:pic>
        <p:nvPicPr>
          <p:cNvPr id="1026" name="Picture 2" descr="Image result for t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612856"/>
            <a:ext cx="7235776" cy="348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418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How does this image represent tact? </a:t>
            </a:r>
          </a:p>
        </p:txBody>
      </p:sp>
      <p:sp>
        <p:nvSpPr>
          <p:cNvPr id="4" name="Date Placeholder 3"/>
          <p:cNvSpPr>
            <a:spLocks noGrp="1"/>
          </p:cNvSpPr>
          <p:nvPr>
            <p:ph type="dt" sz="half" idx="10"/>
          </p:nvPr>
        </p:nvSpPr>
        <p:spPr/>
        <p:txBody>
          <a:bodyPr/>
          <a:lstStyle/>
          <a:p>
            <a:r>
              <a:rPr lang="en-US"/>
              <a:t>Copyright © 2017 Pearson Education, Ltd.     </a:t>
            </a:r>
          </a:p>
        </p:txBody>
      </p:sp>
      <p:pic>
        <p:nvPicPr>
          <p:cNvPr id="6" name="Content Placeholder 5"/>
          <p:cNvPicPr>
            <a:picLocks noGrp="1" noChangeAspect="1"/>
          </p:cNvPicPr>
          <p:nvPr>
            <p:ph idx="1"/>
          </p:nvPr>
        </p:nvPicPr>
        <p:blipFill>
          <a:blip r:embed="rId2"/>
          <a:stretch>
            <a:fillRect/>
          </a:stretch>
        </p:blipFill>
        <p:spPr>
          <a:xfrm>
            <a:off x="5293519" y="3316287"/>
            <a:ext cx="2152650" cy="1428750"/>
          </a:xfrm>
          <a:prstGeom prst="rect">
            <a:avLst/>
          </a:prstGeom>
        </p:spPr>
      </p:pic>
      <p:sp>
        <p:nvSpPr>
          <p:cNvPr id="5" name="Slide Number Placeholder 4"/>
          <p:cNvSpPr>
            <a:spLocks noGrp="1"/>
          </p:cNvSpPr>
          <p:nvPr>
            <p:ph type="sldNum" sz="quarter" idx="4294967295"/>
          </p:nvPr>
        </p:nvSpPr>
        <p:spPr>
          <a:xfrm>
            <a:off x="0" y="6356350"/>
            <a:ext cx="4114800" cy="365125"/>
          </a:xfrm>
        </p:spPr>
        <p:txBody>
          <a:bodyPr/>
          <a:lstStyle/>
          <a:p>
            <a:r>
              <a:rPr lang="en-US"/>
              <a:t>Chapter 5 - </a:t>
            </a:r>
            <a:fld id="{019EC745-EE55-47B9-8325-C465464844B6}" type="slidenum">
              <a:rPr lang="en-US" dirty="0" smtClean="0"/>
              <a:pPr/>
              <a:t>16</a:t>
            </a:fld>
            <a:endParaRPr lang="en-US"/>
          </a:p>
        </p:txBody>
      </p:sp>
    </p:spTree>
    <p:extLst>
      <p:ext uri="{BB962C8B-B14F-4D97-AF65-F5344CB8AC3E}">
        <p14:creationId xmlns:p14="http://schemas.microsoft.com/office/powerpoint/2010/main" val="1956199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9" name="Rectangle 3"/>
          <p:cNvSpPr>
            <a:spLocks noGrp="1" noChangeArrowheads="1"/>
          </p:cNvSpPr>
          <p:nvPr>
            <p:ph type="title"/>
          </p:nvPr>
        </p:nvSpPr>
        <p:spPr>
          <a:xfrm>
            <a:off x="1383958" y="741405"/>
            <a:ext cx="9969842" cy="962798"/>
          </a:xfrm>
          <a:solidFill>
            <a:schemeClr val="tx2"/>
          </a:solidFill>
          <a:ln w="9525">
            <a:solidFill>
              <a:schemeClr val="tx1"/>
            </a:solidFill>
          </a:ln>
          <a:effectLst>
            <a:outerShdw blurRad="50800" dist="27940" dir="5400000" algn="t" rotWithShape="0">
              <a:prstClr val="black">
                <a:alpha val="40000"/>
              </a:prstClr>
            </a:outerShdw>
          </a:effectLst>
        </p:spPr>
        <p:txBody>
          <a:bodyPr>
            <a:normAutofit fontScale="90000"/>
          </a:bodyPr>
          <a:lstStyle/>
          <a:p>
            <a:r>
              <a:rPr lang="en-US">
                <a:solidFill>
                  <a:schemeClr val="bg1"/>
                </a:solidFill>
              </a:rPr>
              <a:t>Maintaining Standards </a:t>
            </a:r>
            <a:br>
              <a:rPr lang="en-US">
                <a:solidFill>
                  <a:schemeClr val="bg1"/>
                </a:solidFill>
              </a:rPr>
            </a:br>
            <a:r>
              <a:rPr lang="en-US">
                <a:solidFill>
                  <a:schemeClr val="bg1"/>
                </a:solidFill>
              </a:rPr>
              <a:t>of Etiquette </a:t>
            </a:r>
            <a:r>
              <a:rPr lang="en-US" sz="2400">
                <a:solidFill>
                  <a:schemeClr val="bg1"/>
                </a:solidFill>
              </a:rPr>
              <a:t>(2 of 2)</a:t>
            </a:r>
          </a:p>
        </p:txBody>
      </p:sp>
      <p:sp>
        <p:nvSpPr>
          <p:cNvPr id="77" name="Date Placeholder 2"/>
          <p:cNvSpPr>
            <a:spLocks noGrp="1"/>
          </p:cNvSpPr>
          <p:nvPr>
            <p:ph type="dt" sz="half" idx="10"/>
          </p:nvPr>
        </p:nvSpPr>
        <p:spPr/>
        <p:txBody>
          <a:bodyPr/>
          <a:lstStyle/>
          <a:p>
            <a:r>
              <a:rPr lang="en-US"/>
              <a:t>Copyright © 2017 Pearson Education, Ltd.     </a:t>
            </a:r>
          </a:p>
        </p:txBody>
      </p:sp>
      <p:sp>
        <p:nvSpPr>
          <p:cNvPr id="2" name="Content Placeholder 1"/>
          <p:cNvSpPr>
            <a:spLocks noGrp="1"/>
          </p:cNvSpPr>
          <p:nvPr>
            <p:ph idx="1"/>
          </p:nvPr>
        </p:nvSpPr>
        <p:spPr>
          <a:xfrm>
            <a:off x="1383958" y="2139027"/>
            <a:ext cx="8798192" cy="3722023"/>
          </a:xfrm>
        </p:spPr>
        <p:txBody>
          <a:bodyPr/>
          <a:lstStyle/>
          <a:p>
            <a:endParaRPr lang="en-US"/>
          </a:p>
        </p:txBody>
      </p:sp>
      <p:sp>
        <p:nvSpPr>
          <p:cNvPr id="78" name="Slide Number Placeholder 3"/>
          <p:cNvSpPr>
            <a:spLocks noGrp="1"/>
          </p:cNvSpPr>
          <p:nvPr>
            <p:ph type="sldNum" sz="quarter" idx="4294967295"/>
          </p:nvPr>
        </p:nvSpPr>
        <p:spPr>
          <a:xfrm>
            <a:off x="0" y="6356350"/>
            <a:ext cx="4114800" cy="365125"/>
          </a:xfrm>
        </p:spPr>
        <p:txBody>
          <a:bodyPr/>
          <a:lstStyle/>
          <a:p>
            <a:r>
              <a:rPr lang="en-US"/>
              <a:t>Chapter 5 - </a:t>
            </a:r>
            <a:fld id="{64F1031D-9027-46A7-B99D-A895E0DDF6CD}" type="slidenum">
              <a:rPr lang="en-US"/>
              <a:pPr/>
              <a:t>17</a:t>
            </a:fld>
            <a:endParaRPr lang="en-US"/>
          </a:p>
        </p:txBody>
      </p:sp>
      <p:pic>
        <p:nvPicPr>
          <p:cNvPr id="3" name="Picture 2"/>
          <p:cNvPicPr>
            <a:picLocks noChangeAspect="1"/>
          </p:cNvPicPr>
          <p:nvPr/>
        </p:nvPicPr>
        <p:blipFill>
          <a:blip r:embed="rId3" cstate="print"/>
          <a:stretch>
            <a:fillRect/>
          </a:stretch>
        </p:blipFill>
        <p:spPr>
          <a:xfrm>
            <a:off x="1490133" y="2032000"/>
            <a:ext cx="8733242" cy="2882900"/>
          </a:xfrm>
          <a:prstGeom prst="rect">
            <a:avLst/>
          </a:prstGeom>
        </p:spPr>
      </p:pic>
    </p:spTree>
    <p:extLst>
      <p:ext uri="{BB962C8B-B14F-4D97-AF65-F5344CB8AC3E}">
        <p14:creationId xmlns:p14="http://schemas.microsoft.com/office/powerpoint/2010/main" val="1534329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2" name="Rectangle 4"/>
          <p:cNvSpPr>
            <a:spLocks noGrp="1" noChangeArrowheads="1"/>
          </p:cNvSpPr>
          <p:nvPr>
            <p:ph type="title"/>
          </p:nvPr>
        </p:nvSpPr>
        <p:spPr>
          <a:solidFill>
            <a:schemeClr val="tx2"/>
          </a:solidFill>
          <a:ln w="12700">
            <a:solidFill>
              <a:schemeClr val="tx1"/>
            </a:solidFill>
          </a:ln>
        </p:spPr>
        <p:txBody>
          <a:bodyPr>
            <a:normAutofit fontScale="90000"/>
          </a:bodyPr>
          <a:lstStyle/>
          <a:p>
            <a:r>
              <a:rPr lang="en-US">
                <a:solidFill>
                  <a:schemeClr val="bg1"/>
                </a:solidFill>
              </a:rPr>
              <a:t>Emphasizing the Positive </a:t>
            </a:r>
            <a:br>
              <a:rPr lang="en-US">
                <a:solidFill>
                  <a:schemeClr val="bg1"/>
                </a:solidFill>
              </a:rPr>
            </a:br>
            <a:r>
              <a:rPr lang="en-US" sz="2400">
                <a:solidFill>
                  <a:schemeClr val="bg1"/>
                </a:solidFill>
              </a:rPr>
              <a:t>(1 of 2)</a:t>
            </a:r>
          </a:p>
        </p:txBody>
      </p:sp>
      <p:sp>
        <p:nvSpPr>
          <p:cNvPr id="114" name="Date Placeholder 2"/>
          <p:cNvSpPr>
            <a:spLocks noGrp="1"/>
          </p:cNvSpPr>
          <p:nvPr>
            <p:ph type="dt" sz="half" idx="10"/>
          </p:nvPr>
        </p:nvSpPr>
        <p:spPr/>
        <p:txBody>
          <a:bodyPr/>
          <a:lstStyle/>
          <a:p>
            <a:r>
              <a:rPr lang="en-US"/>
              <a:t>Copyright © 2017 Pearson Education, Ltd.     </a:t>
            </a:r>
          </a:p>
        </p:txBody>
      </p:sp>
      <p:sp>
        <p:nvSpPr>
          <p:cNvPr id="2" name="Content Placeholder 1"/>
          <p:cNvSpPr>
            <a:spLocks noGrp="1"/>
          </p:cNvSpPr>
          <p:nvPr>
            <p:ph idx="1"/>
          </p:nvPr>
        </p:nvSpPr>
        <p:spPr/>
        <p:txBody>
          <a:bodyPr/>
          <a:lstStyle/>
          <a:p>
            <a:r>
              <a:rPr lang="en-US"/>
              <a:t>Avoid Negative Language:</a:t>
            </a:r>
          </a:p>
          <a:p>
            <a:pPr lvl="1"/>
            <a:r>
              <a:rPr lang="en-US" sz="2800"/>
              <a:t>Focus on ways to improve.</a:t>
            </a:r>
          </a:p>
          <a:p>
            <a:pPr lvl="1"/>
            <a:r>
              <a:rPr lang="en-US" sz="2800"/>
              <a:t>Emphasize audience benefits.</a:t>
            </a:r>
          </a:p>
          <a:p>
            <a:r>
              <a:rPr lang="en-US"/>
              <a:t>Use Euphemisms Appropriately:</a:t>
            </a:r>
          </a:p>
          <a:p>
            <a:pPr lvl="1"/>
            <a:r>
              <a:rPr lang="en-US" sz="2800"/>
              <a:t>Be honest but not harsh.</a:t>
            </a:r>
          </a:p>
          <a:p>
            <a:pPr lvl="1"/>
            <a:r>
              <a:rPr lang="en-US" sz="2800"/>
              <a:t>Don’t hide the facts.</a:t>
            </a:r>
          </a:p>
        </p:txBody>
      </p:sp>
      <p:sp>
        <p:nvSpPr>
          <p:cNvPr id="115" name="Slide Number Placeholder 3"/>
          <p:cNvSpPr>
            <a:spLocks noGrp="1"/>
          </p:cNvSpPr>
          <p:nvPr>
            <p:ph type="sldNum" sz="quarter" idx="4294967295"/>
          </p:nvPr>
        </p:nvSpPr>
        <p:spPr>
          <a:xfrm>
            <a:off x="0" y="6356350"/>
            <a:ext cx="4114800" cy="365125"/>
          </a:xfrm>
        </p:spPr>
        <p:txBody>
          <a:bodyPr/>
          <a:lstStyle/>
          <a:p>
            <a:r>
              <a:rPr lang="en-US"/>
              <a:t>Chapter 5 - </a:t>
            </a:r>
            <a:fld id="{1213ED5C-745C-4DB7-8C45-6EFE28EDED3E}" type="slidenum">
              <a:rPr lang="en-US"/>
              <a:pPr/>
              <a:t>18</a:t>
            </a:fld>
            <a:endParaRPr lang="en-US"/>
          </a:p>
        </p:txBody>
      </p:sp>
      <p:sp>
        <p:nvSpPr>
          <p:cNvPr id="10" name="Rectangle 2"/>
          <p:cNvSpPr>
            <a:spLocks noChangeArrowheads="1"/>
          </p:cNvSpPr>
          <p:nvPr/>
        </p:nvSpPr>
        <p:spPr bwMode="auto">
          <a:xfrm>
            <a:off x="1442962" y="1676551"/>
            <a:ext cx="8229600" cy="4191000"/>
          </a:xfrm>
          <a:prstGeom prst="rect">
            <a:avLst/>
          </a:prstGeom>
          <a:noFill/>
          <a:ln w="9525">
            <a:solidFill>
              <a:schemeClr val="bg1">
                <a:lumMod val="50000"/>
              </a:schemeClr>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2236022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Use euphemisms to avoid sounding harsh or negative</a:t>
            </a:r>
          </a:p>
        </p:txBody>
      </p:sp>
      <p:sp>
        <p:nvSpPr>
          <p:cNvPr id="4" name="Date Placeholder 3"/>
          <p:cNvSpPr>
            <a:spLocks noGrp="1"/>
          </p:cNvSpPr>
          <p:nvPr>
            <p:ph type="dt" sz="half" idx="10"/>
          </p:nvPr>
        </p:nvSpPr>
        <p:spPr/>
        <p:txBody>
          <a:bodyPr/>
          <a:lstStyle/>
          <a:p>
            <a:r>
              <a:rPr lang="en-US"/>
              <a:t>Copyright © 2017 Pearson Education, Ltd.     </a:t>
            </a:r>
          </a:p>
        </p:txBody>
      </p:sp>
      <p:pic>
        <p:nvPicPr>
          <p:cNvPr id="6" name="Content Placeholder 5"/>
          <p:cNvPicPr>
            <a:picLocks noGrp="1" noChangeAspect="1"/>
          </p:cNvPicPr>
          <p:nvPr>
            <p:ph idx="1"/>
          </p:nvPr>
        </p:nvPicPr>
        <p:blipFill>
          <a:blip r:embed="rId2"/>
          <a:stretch>
            <a:fillRect/>
          </a:stretch>
        </p:blipFill>
        <p:spPr>
          <a:xfrm>
            <a:off x="3929327" y="2200275"/>
            <a:ext cx="4881033" cy="3660775"/>
          </a:xfrm>
          <a:prstGeom prst="rect">
            <a:avLst/>
          </a:prstGeom>
        </p:spPr>
      </p:pic>
      <p:sp>
        <p:nvSpPr>
          <p:cNvPr id="5" name="Slide Number Placeholder 4"/>
          <p:cNvSpPr>
            <a:spLocks noGrp="1"/>
          </p:cNvSpPr>
          <p:nvPr>
            <p:ph type="sldNum" sz="quarter" idx="4294967295"/>
          </p:nvPr>
        </p:nvSpPr>
        <p:spPr>
          <a:xfrm>
            <a:off x="0" y="6356350"/>
            <a:ext cx="4114800" cy="365125"/>
          </a:xfrm>
        </p:spPr>
        <p:txBody>
          <a:bodyPr/>
          <a:lstStyle/>
          <a:p>
            <a:r>
              <a:rPr lang="en-US"/>
              <a:t>Chapter 5 - </a:t>
            </a:r>
            <a:fld id="{019EC745-EE55-47B9-8325-C465464844B6}" type="slidenum">
              <a:rPr lang="en-US" dirty="0" smtClean="0"/>
              <a:pPr/>
              <a:t>19</a:t>
            </a:fld>
            <a:endParaRPr lang="en-US"/>
          </a:p>
        </p:txBody>
      </p:sp>
    </p:spTree>
    <p:extLst>
      <p:ext uri="{BB962C8B-B14F-4D97-AF65-F5344CB8AC3E}">
        <p14:creationId xmlns:p14="http://schemas.microsoft.com/office/powerpoint/2010/main" val="55877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Copyright © 2017 Pearson Education, Ltd.     </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cstate="print"/>
          <a:stretch>
            <a:fillRect/>
          </a:stretch>
        </p:blipFill>
        <p:spPr>
          <a:xfrm>
            <a:off x="3640151" y="152401"/>
            <a:ext cx="4683098" cy="6033291"/>
          </a:xfrm>
          <a:prstGeom prst="rect">
            <a:avLst/>
          </a:prstGeom>
        </p:spPr>
      </p:pic>
    </p:spTree>
    <p:extLst>
      <p:ext uri="{BB962C8B-B14F-4D97-AF65-F5344CB8AC3E}">
        <p14:creationId xmlns:p14="http://schemas.microsoft.com/office/powerpoint/2010/main" val="3459392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do you think of this euphemism?</a:t>
            </a:r>
          </a:p>
        </p:txBody>
      </p:sp>
      <p:sp>
        <p:nvSpPr>
          <p:cNvPr id="4" name="Date Placeholder 3"/>
          <p:cNvSpPr>
            <a:spLocks noGrp="1"/>
          </p:cNvSpPr>
          <p:nvPr>
            <p:ph type="dt" sz="half" idx="10"/>
          </p:nvPr>
        </p:nvSpPr>
        <p:spPr/>
        <p:txBody>
          <a:bodyPr/>
          <a:lstStyle/>
          <a:p>
            <a:r>
              <a:rPr lang="en-US"/>
              <a:t>Copyright © 2017 Pearson Education, Ltd.     </a:t>
            </a:r>
          </a:p>
        </p:txBody>
      </p:sp>
      <p:pic>
        <p:nvPicPr>
          <p:cNvPr id="6" name="Content Placeholder 5"/>
          <p:cNvPicPr>
            <a:picLocks noGrp="1" noChangeAspect="1"/>
          </p:cNvPicPr>
          <p:nvPr>
            <p:ph idx="1"/>
          </p:nvPr>
        </p:nvPicPr>
        <p:blipFill>
          <a:blip r:embed="rId2"/>
          <a:stretch>
            <a:fillRect/>
          </a:stretch>
        </p:blipFill>
        <p:spPr>
          <a:xfrm>
            <a:off x="5064919" y="3159125"/>
            <a:ext cx="2609850" cy="1743075"/>
          </a:xfrm>
          <a:prstGeom prst="rect">
            <a:avLst/>
          </a:prstGeom>
        </p:spPr>
      </p:pic>
      <p:sp>
        <p:nvSpPr>
          <p:cNvPr id="5" name="Slide Number Placeholder 4"/>
          <p:cNvSpPr>
            <a:spLocks noGrp="1"/>
          </p:cNvSpPr>
          <p:nvPr>
            <p:ph type="sldNum" sz="quarter" idx="4294967295"/>
          </p:nvPr>
        </p:nvSpPr>
        <p:spPr>
          <a:xfrm>
            <a:off x="0" y="6356350"/>
            <a:ext cx="4114800" cy="365125"/>
          </a:xfrm>
        </p:spPr>
        <p:txBody>
          <a:bodyPr/>
          <a:lstStyle/>
          <a:p>
            <a:r>
              <a:rPr lang="en-US"/>
              <a:t>Chapter 5 - </a:t>
            </a:r>
            <a:fld id="{019EC745-EE55-47B9-8325-C465464844B6}" type="slidenum">
              <a:rPr lang="en-US" dirty="0" smtClean="0"/>
              <a:pPr/>
              <a:t>20</a:t>
            </a:fld>
            <a:endParaRPr lang="en-US"/>
          </a:p>
        </p:txBody>
      </p:sp>
    </p:spTree>
    <p:extLst>
      <p:ext uri="{BB962C8B-B14F-4D97-AF65-F5344CB8AC3E}">
        <p14:creationId xmlns:p14="http://schemas.microsoft.com/office/powerpoint/2010/main" val="2846588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51E0C-F46B-4179-AA1F-C688A0D108BF}"/>
              </a:ext>
            </a:extLst>
          </p:cNvPr>
          <p:cNvSpPr>
            <a:spLocks noGrp="1"/>
          </p:cNvSpPr>
          <p:nvPr>
            <p:ph type="title"/>
          </p:nvPr>
        </p:nvSpPr>
        <p:spPr/>
        <p:txBody>
          <a:bodyPr/>
          <a:lstStyle/>
          <a:p>
            <a:r>
              <a:rPr lang="en-US"/>
              <a:t>Which one of each pair is more positive?</a:t>
            </a:r>
          </a:p>
        </p:txBody>
      </p:sp>
      <p:sp>
        <p:nvSpPr>
          <p:cNvPr id="3" name="Content Placeholder 2">
            <a:extLst>
              <a:ext uri="{FF2B5EF4-FFF2-40B4-BE49-F238E27FC236}">
                <a16:creationId xmlns:a16="http://schemas.microsoft.com/office/drawing/2014/main" id="{88E20187-A14A-4682-AFC9-57DA68ECD0BD}"/>
              </a:ext>
            </a:extLst>
          </p:cNvPr>
          <p:cNvSpPr>
            <a:spLocks noGrp="1"/>
          </p:cNvSpPr>
          <p:nvPr>
            <p:ph idx="1"/>
          </p:nvPr>
        </p:nvSpPr>
        <p:spPr/>
        <p:txBody>
          <a:bodyPr/>
          <a:lstStyle/>
          <a:p>
            <a:r>
              <a:rPr lang="en-US"/>
              <a:t>A. You mentioned that        B. You claimed that</a:t>
            </a:r>
          </a:p>
        </p:txBody>
      </p:sp>
    </p:spTree>
    <p:extLst>
      <p:ext uri="{BB962C8B-B14F-4D97-AF65-F5344CB8AC3E}">
        <p14:creationId xmlns:p14="http://schemas.microsoft.com/office/powerpoint/2010/main" val="2886943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DA20E7-EA51-42B8-BDAB-478133B30A96}"/>
              </a:ext>
            </a:extLst>
          </p:cNvPr>
          <p:cNvSpPr>
            <a:spLocks noGrp="1"/>
          </p:cNvSpPr>
          <p:nvPr>
            <p:ph idx="1"/>
          </p:nvPr>
        </p:nvSpPr>
        <p:spPr/>
        <p:txBody>
          <a:bodyPr/>
          <a:lstStyle/>
          <a:p>
            <a:pPr marL="514350" indent="-514350">
              <a:buAutoNum type="alphaUcPeriod"/>
            </a:pPr>
            <a:r>
              <a:rPr lang="en-US"/>
              <a:t>You informed us that</a:t>
            </a:r>
          </a:p>
          <a:p>
            <a:pPr marL="514350" indent="-514350">
              <a:buAutoNum type="alphaUcPeriod"/>
            </a:pPr>
            <a:r>
              <a:rPr lang="en-US"/>
              <a:t>You complained that</a:t>
            </a:r>
          </a:p>
          <a:p>
            <a:endParaRPr lang="en-US"/>
          </a:p>
        </p:txBody>
      </p:sp>
    </p:spTree>
    <p:extLst>
      <p:ext uri="{BB962C8B-B14F-4D97-AF65-F5344CB8AC3E}">
        <p14:creationId xmlns:p14="http://schemas.microsoft.com/office/powerpoint/2010/main" val="1632288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BDDC45-3A1C-42B8-9658-DB96E42946FA}"/>
              </a:ext>
            </a:extLst>
          </p:cNvPr>
          <p:cNvSpPr>
            <a:spLocks noGrp="1"/>
          </p:cNvSpPr>
          <p:nvPr>
            <p:ph idx="1"/>
          </p:nvPr>
        </p:nvSpPr>
        <p:spPr/>
        <p:txBody>
          <a:bodyPr/>
          <a:lstStyle/>
          <a:p>
            <a:r>
              <a:rPr lang="en-US"/>
              <a:t>A. We have not received </a:t>
            </a:r>
          </a:p>
          <a:p>
            <a:r>
              <a:rPr lang="en-US"/>
              <a:t>B. We are yet to receive </a:t>
            </a:r>
          </a:p>
          <a:p>
            <a:endParaRPr lang="en-US"/>
          </a:p>
        </p:txBody>
      </p:sp>
    </p:spTree>
    <p:extLst>
      <p:ext uri="{BB962C8B-B14F-4D97-AF65-F5344CB8AC3E}">
        <p14:creationId xmlns:p14="http://schemas.microsoft.com/office/powerpoint/2010/main" val="4288720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C016-E32B-4599-BF84-7ECE364802D3}"/>
              </a:ext>
            </a:extLst>
          </p:cNvPr>
          <p:cNvSpPr>
            <a:spLocks noGrp="1"/>
          </p:cNvSpPr>
          <p:nvPr>
            <p:ph type="title"/>
          </p:nvPr>
        </p:nvSpPr>
        <p:spPr/>
        <p:txBody>
          <a:bodyPr/>
          <a:lstStyle/>
          <a:p>
            <a:r>
              <a:rPr lang="en-US"/>
              <a:t>Rewrite to make less negative </a:t>
            </a:r>
          </a:p>
        </p:txBody>
      </p:sp>
      <p:sp>
        <p:nvSpPr>
          <p:cNvPr id="3" name="Content Placeholder 2">
            <a:extLst>
              <a:ext uri="{FF2B5EF4-FFF2-40B4-BE49-F238E27FC236}">
                <a16:creationId xmlns:a16="http://schemas.microsoft.com/office/drawing/2014/main" id="{810A1D2C-F18E-4B2B-93DC-6567EDE8F663}"/>
              </a:ext>
            </a:extLst>
          </p:cNvPr>
          <p:cNvSpPr>
            <a:spLocks noGrp="1"/>
          </p:cNvSpPr>
          <p:nvPr>
            <p:ph idx="1"/>
          </p:nvPr>
        </p:nvSpPr>
        <p:spPr/>
        <p:txBody>
          <a:bodyPr/>
          <a:lstStyle/>
          <a:p>
            <a:r>
              <a:rPr lang="en-US"/>
              <a:t>We do not exchange </a:t>
            </a:r>
          </a:p>
          <a:p>
            <a:endParaRPr lang="en-US"/>
          </a:p>
        </p:txBody>
      </p:sp>
    </p:spTree>
    <p:extLst>
      <p:ext uri="{BB962C8B-B14F-4D97-AF65-F5344CB8AC3E}">
        <p14:creationId xmlns:p14="http://schemas.microsoft.com/office/powerpoint/2010/main" val="1330849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2" name="Rectangle 4"/>
          <p:cNvSpPr>
            <a:spLocks noGrp="1" noChangeArrowheads="1"/>
          </p:cNvSpPr>
          <p:nvPr>
            <p:ph type="title"/>
          </p:nvPr>
        </p:nvSpPr>
        <p:spPr>
          <a:solidFill>
            <a:schemeClr val="tx2"/>
          </a:solidFill>
          <a:ln w="12700">
            <a:solidFill>
              <a:schemeClr val="tx1"/>
            </a:solidFill>
          </a:ln>
        </p:spPr>
        <p:txBody>
          <a:bodyPr>
            <a:normAutofit fontScale="90000"/>
          </a:bodyPr>
          <a:lstStyle/>
          <a:p>
            <a:r>
              <a:rPr lang="en-US">
                <a:solidFill>
                  <a:schemeClr val="bg1"/>
                </a:solidFill>
              </a:rPr>
              <a:t>Emphasizing the Positive </a:t>
            </a:r>
            <a:br>
              <a:rPr lang="en-US">
                <a:solidFill>
                  <a:schemeClr val="bg1"/>
                </a:solidFill>
              </a:rPr>
            </a:br>
            <a:r>
              <a:rPr lang="en-US" sz="2400">
                <a:solidFill>
                  <a:schemeClr val="bg1"/>
                </a:solidFill>
              </a:rPr>
              <a:t>(2 of 2)</a:t>
            </a:r>
          </a:p>
        </p:txBody>
      </p:sp>
      <p:sp>
        <p:nvSpPr>
          <p:cNvPr id="114" name="Date Placeholder 2"/>
          <p:cNvSpPr>
            <a:spLocks noGrp="1"/>
          </p:cNvSpPr>
          <p:nvPr>
            <p:ph type="dt" sz="half" idx="10"/>
          </p:nvPr>
        </p:nvSpPr>
        <p:spPr/>
        <p:txBody>
          <a:bodyPr/>
          <a:lstStyle/>
          <a:p>
            <a:r>
              <a:rPr lang="en-US"/>
              <a:t>Copyright © 2017 Pearson Education, Ltd.     </a:t>
            </a:r>
          </a:p>
        </p:txBody>
      </p:sp>
      <p:sp>
        <p:nvSpPr>
          <p:cNvPr id="4" name="Content Placeholder 3"/>
          <p:cNvSpPr>
            <a:spLocks noGrp="1"/>
          </p:cNvSpPr>
          <p:nvPr>
            <p:ph idx="1"/>
          </p:nvPr>
        </p:nvSpPr>
        <p:spPr/>
        <p:txBody>
          <a:bodyPr/>
          <a:lstStyle/>
          <a:p>
            <a:endParaRPr lang="en-US"/>
          </a:p>
        </p:txBody>
      </p:sp>
      <p:sp>
        <p:nvSpPr>
          <p:cNvPr id="115" name="Slide Number Placeholder 3"/>
          <p:cNvSpPr>
            <a:spLocks noGrp="1"/>
          </p:cNvSpPr>
          <p:nvPr>
            <p:ph type="sldNum" sz="quarter" idx="4294967295"/>
          </p:nvPr>
        </p:nvSpPr>
        <p:spPr>
          <a:xfrm>
            <a:off x="0" y="6356350"/>
            <a:ext cx="4114800" cy="365125"/>
          </a:xfrm>
        </p:spPr>
        <p:txBody>
          <a:bodyPr/>
          <a:lstStyle/>
          <a:p>
            <a:r>
              <a:rPr lang="en-US"/>
              <a:t>Chapter 5 - </a:t>
            </a:r>
            <a:fld id="{1213ED5C-745C-4DB7-8C45-6EFE28EDED3E}" type="slidenum">
              <a:rPr lang="en-US"/>
              <a:pPr/>
              <a:t>25</a:t>
            </a:fld>
            <a:endParaRPr lang="en-US"/>
          </a:p>
        </p:txBody>
      </p:sp>
      <p:sp>
        <p:nvSpPr>
          <p:cNvPr id="10" name="Rectangle 2"/>
          <p:cNvSpPr>
            <a:spLocks noChangeArrowheads="1"/>
          </p:cNvSpPr>
          <p:nvPr/>
        </p:nvSpPr>
        <p:spPr bwMode="auto">
          <a:xfrm>
            <a:off x="1981200" y="1981200"/>
            <a:ext cx="8229600" cy="4191000"/>
          </a:xfrm>
          <a:prstGeom prst="rect">
            <a:avLst/>
          </a:prstGeom>
          <a:noFill/>
          <a:ln w="9525">
            <a:solidFill>
              <a:schemeClr val="bg1">
                <a:lumMod val="50000"/>
              </a:schemeClr>
            </a:solidFill>
            <a:miter lim="800000"/>
            <a:headEnd/>
            <a:tailEnd/>
          </a:ln>
          <a:effectLst/>
        </p:spPr>
        <p:txBody>
          <a:bodyPr wrap="none" anchor="ctr"/>
          <a:lstStyle/>
          <a:p>
            <a:endParaRPr lang="en-US"/>
          </a:p>
        </p:txBody>
      </p:sp>
      <p:pic>
        <p:nvPicPr>
          <p:cNvPr id="2" name="Picture 1"/>
          <p:cNvPicPr>
            <a:picLocks noChangeAspect="1"/>
          </p:cNvPicPr>
          <p:nvPr/>
        </p:nvPicPr>
        <p:blipFill>
          <a:blip r:embed="rId3" cstate="print"/>
          <a:stretch>
            <a:fillRect/>
          </a:stretch>
        </p:blipFill>
        <p:spPr>
          <a:xfrm>
            <a:off x="2362200" y="2286000"/>
            <a:ext cx="7620000" cy="1750048"/>
          </a:xfrm>
          <a:prstGeom prst="rect">
            <a:avLst/>
          </a:prstGeom>
        </p:spPr>
      </p:pic>
      <p:pic>
        <p:nvPicPr>
          <p:cNvPr id="3" name="Picture 2"/>
          <p:cNvPicPr>
            <a:picLocks noChangeAspect="1"/>
          </p:cNvPicPr>
          <p:nvPr/>
        </p:nvPicPr>
        <p:blipFill>
          <a:blip r:embed="rId4" cstate="print"/>
          <a:stretch>
            <a:fillRect/>
          </a:stretch>
        </p:blipFill>
        <p:spPr>
          <a:xfrm>
            <a:off x="2209800" y="4114800"/>
            <a:ext cx="7710056" cy="1600200"/>
          </a:xfrm>
          <a:prstGeom prst="rect">
            <a:avLst/>
          </a:prstGeom>
        </p:spPr>
      </p:pic>
    </p:spTree>
    <p:extLst>
      <p:ext uri="{BB962C8B-B14F-4D97-AF65-F5344CB8AC3E}">
        <p14:creationId xmlns:p14="http://schemas.microsoft.com/office/powerpoint/2010/main" val="2634930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436849-F3CB-4E97-8DCC-12898B42724C}"/>
              </a:ext>
            </a:extLst>
          </p:cNvPr>
          <p:cNvSpPr>
            <a:spLocks noGrp="1"/>
          </p:cNvSpPr>
          <p:nvPr>
            <p:ph idx="1"/>
          </p:nvPr>
        </p:nvSpPr>
        <p:spPr/>
        <p:txBody>
          <a:bodyPr/>
          <a:lstStyle/>
          <a:p>
            <a:r>
              <a:rPr lang="en-US"/>
              <a:t>I have been given no backup. </a:t>
            </a:r>
          </a:p>
        </p:txBody>
      </p:sp>
    </p:spTree>
    <p:extLst>
      <p:ext uri="{BB962C8B-B14F-4D97-AF65-F5344CB8AC3E}">
        <p14:creationId xmlns:p14="http://schemas.microsoft.com/office/powerpoint/2010/main" val="1023556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400BC-CB79-4A1E-9FF2-54CF54AFA8F9}"/>
              </a:ext>
            </a:extLst>
          </p:cNvPr>
          <p:cNvSpPr>
            <a:spLocks noGrp="1"/>
          </p:cNvSpPr>
          <p:nvPr>
            <p:ph type="title"/>
          </p:nvPr>
        </p:nvSpPr>
        <p:spPr/>
        <p:txBody>
          <a:bodyPr>
            <a:normAutofit fontScale="90000"/>
          </a:bodyPr>
          <a:lstStyle/>
          <a:p>
            <a:r>
              <a:rPr lang="en-US"/>
              <a:t>Emphasizes Harsh Statement </a:t>
            </a:r>
            <a:br>
              <a:rPr lang="en-US"/>
            </a:br>
            <a:endParaRPr lang="en-US"/>
          </a:p>
        </p:txBody>
      </p:sp>
      <p:sp>
        <p:nvSpPr>
          <p:cNvPr id="3" name="Content Placeholder 2">
            <a:extLst>
              <a:ext uri="{FF2B5EF4-FFF2-40B4-BE49-F238E27FC236}">
                <a16:creationId xmlns:a16="http://schemas.microsoft.com/office/drawing/2014/main" id="{486C0C9D-9630-448D-A82C-6B238502C33B}"/>
              </a:ext>
            </a:extLst>
          </p:cNvPr>
          <p:cNvSpPr>
            <a:spLocks noGrp="1"/>
          </p:cNvSpPr>
          <p:nvPr>
            <p:ph idx="1"/>
          </p:nvPr>
        </p:nvSpPr>
        <p:spPr/>
        <p:txBody>
          <a:bodyPr/>
          <a:lstStyle/>
          <a:p>
            <a:r>
              <a:rPr lang="en-US"/>
              <a:t>Our records indicate that you were recently fired.</a:t>
            </a:r>
          </a:p>
          <a:p>
            <a:endParaRPr lang="en-US"/>
          </a:p>
        </p:txBody>
      </p:sp>
    </p:spTree>
    <p:extLst>
      <p:ext uri="{BB962C8B-B14F-4D97-AF65-F5344CB8AC3E}">
        <p14:creationId xmlns:p14="http://schemas.microsoft.com/office/powerpoint/2010/main" val="319545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585EC-1384-4C7B-A858-067A1B8A3F25}"/>
              </a:ext>
            </a:extLst>
          </p:cNvPr>
          <p:cNvSpPr>
            <a:spLocks noGrp="1"/>
          </p:cNvSpPr>
          <p:nvPr>
            <p:ph type="title"/>
          </p:nvPr>
        </p:nvSpPr>
        <p:spPr/>
        <p:txBody>
          <a:bodyPr/>
          <a:lstStyle/>
          <a:p>
            <a:r>
              <a:rPr lang="en-US"/>
              <a:t>De-emphasizes Harsh Statement</a:t>
            </a:r>
          </a:p>
        </p:txBody>
      </p:sp>
      <p:sp>
        <p:nvSpPr>
          <p:cNvPr id="3" name="Content Placeholder 2">
            <a:extLst>
              <a:ext uri="{FF2B5EF4-FFF2-40B4-BE49-F238E27FC236}">
                <a16:creationId xmlns:a16="http://schemas.microsoft.com/office/drawing/2014/main" id="{5576F59F-FECB-4C2D-8FF5-A66D770B0868}"/>
              </a:ext>
            </a:extLst>
          </p:cNvPr>
          <p:cNvSpPr>
            <a:spLocks noGrp="1"/>
          </p:cNvSpPr>
          <p:nvPr>
            <p:ph idx="1"/>
          </p:nvPr>
        </p:nvSpPr>
        <p:spPr/>
        <p:txBody>
          <a:bodyPr/>
          <a:lstStyle/>
          <a:p>
            <a:r>
              <a:rPr lang="en-US"/>
              <a:t>Our records indicate that your employment status has recently changed.</a:t>
            </a:r>
          </a:p>
          <a:p>
            <a:endParaRPr lang="en-US"/>
          </a:p>
        </p:txBody>
      </p:sp>
    </p:spTree>
    <p:extLst>
      <p:ext uri="{BB962C8B-B14F-4D97-AF65-F5344CB8AC3E}">
        <p14:creationId xmlns:p14="http://schemas.microsoft.com/office/powerpoint/2010/main" val="1445799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5E05-AA67-4925-B07E-00F087F1ACC5}"/>
              </a:ext>
            </a:extLst>
          </p:cNvPr>
          <p:cNvSpPr>
            <a:spLocks noGrp="1"/>
          </p:cNvSpPr>
          <p:nvPr>
            <p:ph type="title"/>
          </p:nvPr>
        </p:nvSpPr>
        <p:spPr/>
        <p:txBody>
          <a:bodyPr>
            <a:normAutofit fontScale="90000"/>
          </a:bodyPr>
          <a:lstStyle/>
          <a:p>
            <a:r>
              <a:rPr lang="en-US"/>
              <a:t>Which sentence de-emphasizes the credit refusal?</a:t>
            </a:r>
          </a:p>
        </p:txBody>
      </p:sp>
      <p:sp>
        <p:nvSpPr>
          <p:cNvPr id="3" name="Content Placeholder 2">
            <a:extLst>
              <a:ext uri="{FF2B5EF4-FFF2-40B4-BE49-F238E27FC236}">
                <a16:creationId xmlns:a16="http://schemas.microsoft.com/office/drawing/2014/main" id="{AC970146-629A-4DFE-8B45-F433723AF342}"/>
              </a:ext>
            </a:extLst>
          </p:cNvPr>
          <p:cNvSpPr>
            <a:spLocks noGrp="1"/>
          </p:cNvSpPr>
          <p:nvPr>
            <p:ph idx="1"/>
          </p:nvPr>
        </p:nvSpPr>
        <p:spPr/>
        <p:txBody>
          <a:bodyPr/>
          <a:lstStyle/>
          <a:p>
            <a:r>
              <a:rPr lang="en-US"/>
              <a:t>a.  We are unable to grant you credit at this time, but we welcome your cash business and encourage you to reapply in the future. </a:t>
            </a:r>
          </a:p>
          <a:p>
            <a:r>
              <a:rPr lang="en-US"/>
              <a:t> b.  Although credit cannot be granted at this time, we welcome your cash business and encourage you to reapply in the future.</a:t>
            </a:r>
          </a:p>
        </p:txBody>
      </p:sp>
    </p:spTree>
    <p:extLst>
      <p:ext uri="{BB962C8B-B14F-4D97-AF65-F5344CB8AC3E}">
        <p14:creationId xmlns:p14="http://schemas.microsoft.com/office/powerpoint/2010/main" val="4223121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789" y="741405"/>
            <a:ext cx="9969842" cy="962798"/>
          </a:xfrm>
          <a:solidFill>
            <a:schemeClr val="tx2"/>
          </a:solidFill>
        </p:spPr>
        <p:txBody>
          <a:bodyPr>
            <a:normAutofit/>
          </a:bodyPr>
          <a:lstStyle/>
          <a:p>
            <a:r>
              <a:rPr lang="en-US">
                <a:solidFill>
                  <a:schemeClr val="bg1"/>
                </a:solidFill>
              </a:rPr>
              <a:t>Excellence in Business Communication</a:t>
            </a:r>
          </a:p>
        </p:txBody>
      </p:sp>
      <p:sp>
        <p:nvSpPr>
          <p:cNvPr id="4" name="Date Placeholder 3"/>
          <p:cNvSpPr>
            <a:spLocks noGrp="1"/>
          </p:cNvSpPr>
          <p:nvPr>
            <p:ph type="dt" sz="half" idx="10"/>
          </p:nvPr>
        </p:nvSpPr>
        <p:spPr/>
        <p:txBody>
          <a:bodyPr/>
          <a:lstStyle/>
          <a:p>
            <a:pPr>
              <a:defRPr/>
            </a:pPr>
            <a:r>
              <a:rPr lang="en-US"/>
              <a:t>Copyright © 2017 Pearson Education, Ltd.     </a:t>
            </a:r>
          </a:p>
        </p:txBody>
      </p:sp>
      <p:sp>
        <p:nvSpPr>
          <p:cNvPr id="3" name="Subtitle 2"/>
          <p:cNvSpPr>
            <a:spLocks noGrp="1"/>
          </p:cNvSpPr>
          <p:nvPr>
            <p:ph idx="1"/>
          </p:nvPr>
        </p:nvSpPr>
        <p:spPr/>
        <p:txBody>
          <a:bodyPr/>
          <a:lstStyle/>
          <a:p>
            <a:r>
              <a:rPr lang="en-US" b="1"/>
              <a:t>Chapter 5</a:t>
            </a:r>
          </a:p>
          <a:p>
            <a:r>
              <a:rPr lang="en-US" b="1"/>
              <a:t>Writing Business Messages</a:t>
            </a:r>
          </a:p>
        </p:txBody>
      </p:sp>
    </p:spTree>
    <p:extLst>
      <p:ext uri="{BB962C8B-B14F-4D97-AF65-F5344CB8AC3E}">
        <p14:creationId xmlns:p14="http://schemas.microsoft.com/office/powerpoint/2010/main" val="3611681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946DE-851F-4C94-A70B-6CB13AB62A3F}"/>
              </a:ext>
            </a:extLst>
          </p:cNvPr>
          <p:cNvSpPr>
            <a:spLocks noGrp="1"/>
          </p:cNvSpPr>
          <p:nvPr>
            <p:ph type="title"/>
          </p:nvPr>
        </p:nvSpPr>
        <p:spPr/>
        <p:txBody>
          <a:bodyPr/>
          <a:lstStyle/>
          <a:p>
            <a:r>
              <a:rPr lang="en-US"/>
              <a:t>Which de-emphasizes the refusal?</a:t>
            </a:r>
          </a:p>
        </p:txBody>
      </p:sp>
      <p:sp>
        <p:nvSpPr>
          <p:cNvPr id="3" name="Content Placeholder 2">
            <a:extLst>
              <a:ext uri="{FF2B5EF4-FFF2-40B4-BE49-F238E27FC236}">
                <a16:creationId xmlns:a16="http://schemas.microsoft.com/office/drawing/2014/main" id="{87DA3F84-FC41-4880-9479-8BB777569F04}"/>
              </a:ext>
            </a:extLst>
          </p:cNvPr>
          <p:cNvSpPr>
            <a:spLocks noGrp="1"/>
          </p:cNvSpPr>
          <p:nvPr>
            <p:ph idx="1"/>
          </p:nvPr>
        </p:nvSpPr>
        <p:spPr/>
        <p:txBody>
          <a:bodyPr/>
          <a:lstStyle/>
          <a:p>
            <a:r>
              <a:rPr lang="en-US"/>
              <a:t>. a.  Although our resources are committed to other projects this year, we hope to be able to contribute to your worthy cause next year.  </a:t>
            </a:r>
          </a:p>
          <a:p>
            <a:r>
              <a:rPr lang="en-US"/>
              <a:t>b. We can’t contribute to your charity this year. </a:t>
            </a:r>
          </a:p>
        </p:txBody>
      </p:sp>
    </p:spTree>
    <p:extLst>
      <p:ext uri="{BB962C8B-B14F-4D97-AF65-F5344CB8AC3E}">
        <p14:creationId xmlns:p14="http://schemas.microsoft.com/office/powerpoint/2010/main" val="2739938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4EF1B-C8EE-4BF4-BB46-85C4FD74B5B3}"/>
              </a:ext>
            </a:extLst>
          </p:cNvPr>
          <p:cNvSpPr>
            <a:spLocks noGrp="1"/>
          </p:cNvSpPr>
          <p:nvPr>
            <p:ph type="title"/>
          </p:nvPr>
        </p:nvSpPr>
        <p:spPr/>
        <p:txBody>
          <a:bodyPr/>
          <a:lstStyle/>
          <a:p>
            <a:r>
              <a:rPr lang="en-US"/>
              <a:t>Which one is more specific </a:t>
            </a:r>
          </a:p>
        </p:txBody>
      </p:sp>
      <p:sp>
        <p:nvSpPr>
          <p:cNvPr id="3" name="Content Placeholder 2">
            <a:extLst>
              <a:ext uri="{FF2B5EF4-FFF2-40B4-BE49-F238E27FC236}">
                <a16:creationId xmlns:a16="http://schemas.microsoft.com/office/drawing/2014/main" id="{5836FC87-508B-4C2C-9AAB-1EBAE068EE71}"/>
              </a:ext>
            </a:extLst>
          </p:cNvPr>
          <p:cNvSpPr>
            <a:spLocks noGrp="1"/>
          </p:cNvSpPr>
          <p:nvPr>
            <p:ph idx="1"/>
          </p:nvPr>
        </p:nvSpPr>
        <p:spPr/>
        <p:txBody>
          <a:bodyPr/>
          <a:lstStyle/>
          <a:p>
            <a:r>
              <a:rPr lang="en-US"/>
              <a:t>A. Profits in beauty care products dropped 15 percent last quarter. </a:t>
            </a:r>
          </a:p>
          <a:p>
            <a:r>
              <a:rPr lang="en-US"/>
              <a:t>B. One division’s profits decreased last quarter. </a:t>
            </a:r>
          </a:p>
        </p:txBody>
      </p:sp>
    </p:spTree>
    <p:extLst>
      <p:ext uri="{BB962C8B-B14F-4D97-AF65-F5344CB8AC3E}">
        <p14:creationId xmlns:p14="http://schemas.microsoft.com/office/powerpoint/2010/main" val="830918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9" name="Rectangle 3"/>
          <p:cNvSpPr>
            <a:spLocks noGrp="1" noChangeArrowheads="1"/>
          </p:cNvSpPr>
          <p:nvPr>
            <p:ph type="title"/>
          </p:nvPr>
        </p:nvSpPr>
        <p:spPr>
          <a:solidFill>
            <a:schemeClr val="tx2"/>
          </a:solidFill>
          <a:ln w="9525">
            <a:solidFill>
              <a:schemeClr val="tx1"/>
            </a:solidFill>
          </a:ln>
        </p:spPr>
        <p:txBody>
          <a:bodyPr>
            <a:normAutofit fontScale="90000"/>
          </a:bodyPr>
          <a:lstStyle/>
          <a:p>
            <a:r>
              <a:rPr lang="en-US">
                <a:solidFill>
                  <a:schemeClr val="bg1"/>
                </a:solidFill>
              </a:rPr>
              <a:t>Using Bias-Free Language </a:t>
            </a:r>
            <a:br>
              <a:rPr lang="en-US">
                <a:solidFill>
                  <a:schemeClr val="bg1"/>
                </a:solidFill>
              </a:rPr>
            </a:br>
            <a:r>
              <a:rPr lang="en-US" sz="2400">
                <a:solidFill>
                  <a:schemeClr val="bg1"/>
                </a:solidFill>
              </a:rPr>
              <a:t>(1 of 2)</a:t>
            </a:r>
          </a:p>
        </p:txBody>
      </p:sp>
      <p:sp>
        <p:nvSpPr>
          <p:cNvPr id="17" name="Date Placeholder 2"/>
          <p:cNvSpPr>
            <a:spLocks noGrp="1"/>
          </p:cNvSpPr>
          <p:nvPr>
            <p:ph type="dt" sz="half" idx="10"/>
          </p:nvPr>
        </p:nvSpPr>
        <p:spPr/>
        <p:txBody>
          <a:bodyPr/>
          <a:lstStyle/>
          <a:p>
            <a:r>
              <a:rPr lang="en-US"/>
              <a:t>Copyright © 2017 Pearson Education, Ltd.     </a:t>
            </a:r>
          </a:p>
        </p:txBody>
      </p:sp>
      <p:sp>
        <p:nvSpPr>
          <p:cNvPr id="2" name="Content Placeholder 1"/>
          <p:cNvSpPr>
            <a:spLocks noGrp="1"/>
          </p:cNvSpPr>
          <p:nvPr>
            <p:ph idx="1"/>
          </p:nvPr>
        </p:nvSpPr>
        <p:spPr/>
        <p:txBody>
          <a:bodyPr/>
          <a:lstStyle/>
          <a:p>
            <a:endParaRPr lang="en-US"/>
          </a:p>
        </p:txBody>
      </p:sp>
      <p:sp>
        <p:nvSpPr>
          <p:cNvPr id="18" name="Slide Number Placeholder 3"/>
          <p:cNvSpPr>
            <a:spLocks noGrp="1"/>
          </p:cNvSpPr>
          <p:nvPr>
            <p:ph type="sldNum" sz="quarter" idx="4294967295"/>
          </p:nvPr>
        </p:nvSpPr>
        <p:spPr>
          <a:xfrm>
            <a:off x="0" y="6356350"/>
            <a:ext cx="4114800" cy="365125"/>
          </a:xfrm>
        </p:spPr>
        <p:txBody>
          <a:bodyPr/>
          <a:lstStyle/>
          <a:p>
            <a:r>
              <a:rPr lang="en-US"/>
              <a:t>Chapter 5 - </a:t>
            </a:r>
            <a:fld id="{6C32EE8F-4A70-48ED-9891-79DAC7A1AB7A}" type="slidenum">
              <a:rPr lang="en-US"/>
              <a:pPr/>
              <a:t>32</a:t>
            </a:fld>
            <a:endParaRPr lang="en-US"/>
          </a:p>
        </p:txBody>
      </p:sp>
      <p:grpSp>
        <p:nvGrpSpPr>
          <p:cNvPr id="12" name="Group 11"/>
          <p:cNvGrpSpPr/>
          <p:nvPr/>
        </p:nvGrpSpPr>
        <p:grpSpPr>
          <a:xfrm>
            <a:off x="1981200" y="1981200"/>
            <a:ext cx="8229600" cy="4191000"/>
            <a:chOff x="457200" y="1981200"/>
            <a:chExt cx="8229600" cy="4191000"/>
          </a:xfrm>
        </p:grpSpPr>
        <p:sp>
          <p:nvSpPr>
            <p:cNvPr id="3" name="Rectangle 2"/>
            <p:cNvSpPr/>
            <p:nvPr/>
          </p:nvSpPr>
          <p:spPr>
            <a:xfrm>
              <a:off x="558800" y="2070100"/>
              <a:ext cx="8026400" cy="4013200"/>
            </a:xfrm>
            <a:prstGeom prst="rect">
              <a:avLst/>
            </a:prstGeom>
            <a:solidFill>
              <a:schemeClr val="bg1"/>
            </a:solidFill>
          </p:spPr>
        </p:sp>
        <p:sp>
          <p:nvSpPr>
            <p:cNvPr id="9" name="Rectangle 8"/>
            <p:cNvSpPr/>
            <p:nvPr/>
          </p:nvSpPr>
          <p:spPr bwMode="auto">
            <a:xfrm>
              <a:off x="457200" y="1981200"/>
              <a:ext cx="4114800" cy="2095499"/>
            </a:xfrm>
            <a:prstGeom prst="rect">
              <a:avLst/>
            </a:prstGeom>
            <a:solidFill>
              <a:srgbClr val="D6D8C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a:latin typeface="Candara" panose="020E0502030303020204" pitchFamily="34" charset="0"/>
                </a:rPr>
                <a:t>Gender</a:t>
              </a:r>
            </a:p>
          </p:txBody>
        </p:sp>
        <p:sp>
          <p:nvSpPr>
            <p:cNvPr id="13" name="Rectangle 12"/>
            <p:cNvSpPr/>
            <p:nvPr/>
          </p:nvSpPr>
          <p:spPr bwMode="auto">
            <a:xfrm>
              <a:off x="462177" y="4076701"/>
              <a:ext cx="4114800" cy="2095499"/>
            </a:xfrm>
            <a:prstGeom prst="rect">
              <a:avLst/>
            </a:prstGeom>
            <a:solidFill>
              <a:srgbClr val="6DF1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a:latin typeface="Candara" panose="020E0502030303020204" pitchFamily="34" charset="0"/>
                </a:rPr>
                <a:t>Race/Ethnicity</a:t>
              </a:r>
            </a:p>
          </p:txBody>
        </p:sp>
        <p:sp>
          <p:nvSpPr>
            <p:cNvPr id="14" name="Rectangle 13"/>
            <p:cNvSpPr/>
            <p:nvPr/>
          </p:nvSpPr>
          <p:spPr bwMode="auto">
            <a:xfrm>
              <a:off x="4572000" y="1981200"/>
              <a:ext cx="4114800" cy="2095499"/>
            </a:xfrm>
            <a:prstGeom prst="rect">
              <a:avLst/>
            </a:prstGeom>
            <a:solidFill>
              <a:srgbClr val="01FFA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a:latin typeface="Candara" panose="020E0502030303020204" pitchFamily="34" charset="0"/>
                </a:rPr>
                <a:t>Age</a:t>
              </a:r>
            </a:p>
          </p:txBody>
        </p:sp>
        <p:sp>
          <p:nvSpPr>
            <p:cNvPr id="15" name="Rectangle 14"/>
            <p:cNvSpPr/>
            <p:nvPr/>
          </p:nvSpPr>
          <p:spPr bwMode="auto">
            <a:xfrm>
              <a:off x="4572000" y="4076701"/>
              <a:ext cx="4114800" cy="2095499"/>
            </a:xfrm>
            <a:prstGeom prst="rect">
              <a:avLst/>
            </a:prstGeom>
            <a:solidFill>
              <a:srgbClr val="FEDA7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a:latin typeface="Candara" panose="020E0502030303020204" pitchFamily="34" charset="0"/>
                </a:rPr>
                <a:t>Disability</a:t>
              </a:r>
            </a:p>
          </p:txBody>
        </p:sp>
        <p:sp>
          <p:nvSpPr>
            <p:cNvPr id="8" name="Freeform 7"/>
            <p:cNvSpPr/>
            <p:nvPr/>
          </p:nvSpPr>
          <p:spPr>
            <a:xfrm>
              <a:off x="3083942" y="3552826"/>
              <a:ext cx="2976115" cy="1047750"/>
            </a:xfrm>
            <a:custGeom>
              <a:avLst/>
              <a:gdLst>
                <a:gd name="connsiteX0" fmla="*/ 0 w 2407920"/>
                <a:gd name="connsiteY0" fmla="*/ 167220 h 1003300"/>
                <a:gd name="connsiteX1" fmla="*/ 167220 w 2407920"/>
                <a:gd name="connsiteY1" fmla="*/ 0 h 1003300"/>
                <a:gd name="connsiteX2" fmla="*/ 2240700 w 2407920"/>
                <a:gd name="connsiteY2" fmla="*/ 0 h 1003300"/>
                <a:gd name="connsiteX3" fmla="*/ 2407920 w 2407920"/>
                <a:gd name="connsiteY3" fmla="*/ 167220 h 1003300"/>
                <a:gd name="connsiteX4" fmla="*/ 2407920 w 2407920"/>
                <a:gd name="connsiteY4" fmla="*/ 836080 h 1003300"/>
                <a:gd name="connsiteX5" fmla="*/ 2240700 w 2407920"/>
                <a:gd name="connsiteY5" fmla="*/ 1003300 h 1003300"/>
                <a:gd name="connsiteX6" fmla="*/ 167220 w 2407920"/>
                <a:gd name="connsiteY6" fmla="*/ 1003300 h 1003300"/>
                <a:gd name="connsiteX7" fmla="*/ 0 w 2407920"/>
                <a:gd name="connsiteY7" fmla="*/ 836080 h 1003300"/>
                <a:gd name="connsiteX8" fmla="*/ 0 w 2407920"/>
                <a:gd name="connsiteY8" fmla="*/ 167220 h 10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20" h="1003300">
                  <a:moveTo>
                    <a:pt x="0" y="167220"/>
                  </a:moveTo>
                  <a:cubicBezTo>
                    <a:pt x="0" y="74867"/>
                    <a:pt x="74867" y="0"/>
                    <a:pt x="167220" y="0"/>
                  </a:cubicBezTo>
                  <a:lnTo>
                    <a:pt x="2240700" y="0"/>
                  </a:lnTo>
                  <a:cubicBezTo>
                    <a:pt x="2333053" y="0"/>
                    <a:pt x="2407920" y="74867"/>
                    <a:pt x="2407920" y="167220"/>
                  </a:cubicBezTo>
                  <a:lnTo>
                    <a:pt x="2407920" y="836080"/>
                  </a:lnTo>
                  <a:cubicBezTo>
                    <a:pt x="2407920" y="928433"/>
                    <a:pt x="2333053" y="1003300"/>
                    <a:pt x="2240700" y="1003300"/>
                  </a:cubicBezTo>
                  <a:lnTo>
                    <a:pt x="167220" y="1003300"/>
                  </a:lnTo>
                  <a:cubicBezTo>
                    <a:pt x="74867" y="1003300"/>
                    <a:pt x="0" y="928433"/>
                    <a:pt x="0" y="836080"/>
                  </a:cubicBezTo>
                  <a:lnTo>
                    <a:pt x="0" y="167220"/>
                  </a:lnTo>
                  <a:close/>
                </a:path>
              </a:pathLst>
            </a:custGeom>
            <a:solidFill>
              <a:schemeClr val="accent2"/>
            </a:solidFill>
            <a:ln w="9525">
              <a:solidFill>
                <a:schemeClr val="tx1"/>
              </a:solidFill>
            </a:ln>
            <a:scene3d>
              <a:camera prst="perspectiveFront"/>
              <a:lightRig rig="threePt" dir="t"/>
            </a:scene3d>
          </p:spPr>
          <p:style>
            <a:lnRef idx="2">
              <a:scrgbClr r="0" g="0" b="0"/>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201377" tIns="201377" rIns="201377" bIns="201377" numCol="1" spcCol="1270" anchor="ctr" anchorCtr="0">
              <a:noAutofit/>
            </a:bodyPr>
            <a:lstStyle/>
            <a:p>
              <a:pPr algn="ctr" defTabSz="1778000">
                <a:lnSpc>
                  <a:spcPct val="90000"/>
                </a:lnSpc>
                <a:spcBef>
                  <a:spcPct val="0"/>
                </a:spcBef>
                <a:spcAft>
                  <a:spcPct val="35000"/>
                </a:spcAft>
              </a:pPr>
              <a:r>
                <a:rPr lang="en-US" sz="4000">
                  <a:solidFill>
                    <a:schemeClr val="bg1"/>
                  </a:solidFill>
                  <a:latin typeface="Candara" panose="020E0502030303020204" pitchFamily="34" charset="0"/>
                </a:rPr>
                <a:t>Avoid Bias</a:t>
              </a:r>
            </a:p>
          </p:txBody>
        </p:sp>
      </p:grpSp>
    </p:spTree>
    <p:extLst>
      <p:ext uri="{BB962C8B-B14F-4D97-AF65-F5344CB8AC3E}">
        <p14:creationId xmlns:p14="http://schemas.microsoft.com/office/powerpoint/2010/main" val="769932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9" name="Rectangle 3"/>
          <p:cNvSpPr>
            <a:spLocks noGrp="1" noChangeArrowheads="1"/>
          </p:cNvSpPr>
          <p:nvPr>
            <p:ph type="title"/>
          </p:nvPr>
        </p:nvSpPr>
        <p:spPr>
          <a:solidFill>
            <a:schemeClr val="tx2"/>
          </a:solidFill>
          <a:ln w="9525">
            <a:solidFill>
              <a:schemeClr val="tx1"/>
            </a:solidFill>
          </a:ln>
        </p:spPr>
        <p:txBody>
          <a:bodyPr>
            <a:normAutofit fontScale="90000"/>
          </a:bodyPr>
          <a:lstStyle/>
          <a:p>
            <a:r>
              <a:rPr lang="en-US">
                <a:solidFill>
                  <a:schemeClr val="bg1"/>
                </a:solidFill>
              </a:rPr>
              <a:t>Using Bias-Free Language </a:t>
            </a:r>
            <a:br>
              <a:rPr lang="en-US">
                <a:solidFill>
                  <a:schemeClr val="bg1"/>
                </a:solidFill>
              </a:rPr>
            </a:br>
            <a:r>
              <a:rPr lang="en-US" sz="2400">
                <a:solidFill>
                  <a:schemeClr val="bg1"/>
                </a:solidFill>
              </a:rPr>
              <a:t>(2 of 2)</a:t>
            </a:r>
          </a:p>
        </p:txBody>
      </p:sp>
      <p:sp>
        <p:nvSpPr>
          <p:cNvPr id="17" name="Date Placeholder 2"/>
          <p:cNvSpPr>
            <a:spLocks noGrp="1"/>
          </p:cNvSpPr>
          <p:nvPr>
            <p:ph type="dt" sz="half" idx="10"/>
          </p:nvPr>
        </p:nvSpPr>
        <p:spPr/>
        <p:txBody>
          <a:bodyPr/>
          <a:lstStyle/>
          <a:p>
            <a:r>
              <a:rPr lang="en-US"/>
              <a:t>Copyright © 2017 Pearson Education, Ltd.     </a:t>
            </a:r>
          </a:p>
        </p:txBody>
      </p:sp>
      <p:sp>
        <p:nvSpPr>
          <p:cNvPr id="4" name="Content Placeholder 3"/>
          <p:cNvSpPr>
            <a:spLocks noGrp="1"/>
          </p:cNvSpPr>
          <p:nvPr>
            <p:ph idx="1"/>
          </p:nvPr>
        </p:nvSpPr>
        <p:spPr/>
        <p:txBody>
          <a:bodyPr/>
          <a:lstStyle/>
          <a:p>
            <a:endParaRPr lang="en-US"/>
          </a:p>
        </p:txBody>
      </p:sp>
      <p:sp>
        <p:nvSpPr>
          <p:cNvPr id="18" name="Slide Number Placeholder 3"/>
          <p:cNvSpPr>
            <a:spLocks noGrp="1"/>
          </p:cNvSpPr>
          <p:nvPr>
            <p:ph type="sldNum" sz="quarter" idx="4294967295"/>
          </p:nvPr>
        </p:nvSpPr>
        <p:spPr>
          <a:xfrm>
            <a:off x="0" y="6356350"/>
            <a:ext cx="4114800" cy="365125"/>
          </a:xfrm>
        </p:spPr>
        <p:txBody>
          <a:bodyPr/>
          <a:lstStyle/>
          <a:p>
            <a:r>
              <a:rPr lang="en-US"/>
              <a:t>Chapter 5 - </a:t>
            </a:r>
            <a:fld id="{6C32EE8F-4A70-48ED-9891-79DAC7A1AB7A}" type="slidenum">
              <a:rPr lang="en-US"/>
              <a:pPr/>
              <a:t>33</a:t>
            </a:fld>
            <a:endParaRPr lang="en-US"/>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1" y="2438400"/>
            <a:ext cx="7722973" cy="1050552"/>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62200" y="3657601"/>
            <a:ext cx="7543800" cy="1858297"/>
          </a:xfrm>
          <a:prstGeom prst="rect">
            <a:avLst/>
          </a:prstGeom>
        </p:spPr>
      </p:pic>
    </p:spTree>
    <p:extLst>
      <p:ext uri="{BB962C8B-B14F-4D97-AF65-F5344CB8AC3E}">
        <p14:creationId xmlns:p14="http://schemas.microsoft.com/office/powerpoint/2010/main" val="2706143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87B61D91-2685-47D8-9C01-321C071E8BF4}"/>
              </a:ext>
            </a:extLst>
          </p:cNvPr>
          <p:cNvSpPr>
            <a:spLocks noGrp="1"/>
          </p:cNvSpPr>
          <p:nvPr>
            <p:ph idx="1"/>
          </p:nvPr>
        </p:nvSpPr>
        <p:spPr/>
        <p:txBody>
          <a:bodyPr/>
          <a:lstStyle/>
          <a:p>
            <a:r>
              <a:rPr lang="en-US"/>
              <a:t>For an Indian, Maggy certainly is outgoing. </a:t>
            </a:r>
          </a:p>
        </p:txBody>
      </p:sp>
    </p:spTree>
    <p:extLst>
      <p:ext uri="{BB962C8B-B14F-4D97-AF65-F5344CB8AC3E}">
        <p14:creationId xmlns:p14="http://schemas.microsoft.com/office/powerpoint/2010/main" val="1451466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15B498-E6A2-40B2-97D9-FE28A73A1F5F}"/>
              </a:ext>
            </a:extLst>
          </p:cNvPr>
          <p:cNvSpPr>
            <a:spLocks noGrp="1"/>
          </p:cNvSpPr>
          <p:nvPr>
            <p:ph idx="1"/>
          </p:nvPr>
        </p:nvSpPr>
        <p:spPr/>
        <p:txBody>
          <a:bodyPr/>
          <a:lstStyle/>
          <a:p>
            <a:r>
              <a:rPr lang="en-US"/>
              <a:t>A pilot must have the ability to stay calm under pressure, and then he must be trained to cope with any problem.</a:t>
            </a:r>
          </a:p>
        </p:txBody>
      </p:sp>
    </p:spTree>
    <p:extLst>
      <p:ext uri="{BB962C8B-B14F-4D97-AF65-F5344CB8AC3E}">
        <p14:creationId xmlns:p14="http://schemas.microsoft.com/office/powerpoint/2010/main" val="2618542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958" y="741405"/>
            <a:ext cx="9969842" cy="962798"/>
          </a:xfrm>
          <a:solidFill>
            <a:schemeClr val="tx2"/>
          </a:solidFill>
          <a:ln>
            <a:solidFill>
              <a:srgbClr val="292929"/>
            </a:solidFill>
          </a:ln>
        </p:spPr>
        <p:txBody>
          <a:bodyPr>
            <a:normAutofit fontScale="90000"/>
          </a:bodyPr>
          <a:lstStyle/>
          <a:p>
            <a:r>
              <a:rPr lang="en-US">
                <a:solidFill>
                  <a:schemeClr val="bg1"/>
                </a:solidFill>
              </a:rPr>
              <a:t>Adapting to Your Audience: Building Strong Relationships</a:t>
            </a:r>
          </a:p>
        </p:txBody>
      </p:sp>
      <p:sp>
        <p:nvSpPr>
          <p:cNvPr id="4" name="Date Placeholder 3"/>
          <p:cNvSpPr>
            <a:spLocks noGrp="1"/>
          </p:cNvSpPr>
          <p:nvPr>
            <p:ph type="dt" sz="half" idx="10"/>
          </p:nvPr>
        </p:nvSpPr>
        <p:spPr/>
        <p:txBody>
          <a:bodyPr/>
          <a:lstStyle/>
          <a:p>
            <a:r>
              <a:rPr lang="en-US"/>
              <a:t>Copyright © 2017 Pearson Education, Ltd.     </a:t>
            </a:r>
          </a:p>
        </p:txBody>
      </p:sp>
      <p:sp>
        <p:nvSpPr>
          <p:cNvPr id="3" name="Subtitle 2"/>
          <p:cNvSpPr>
            <a:spLocks noGrp="1"/>
          </p:cNvSpPr>
          <p:nvPr>
            <p:ph idx="1"/>
          </p:nvPr>
        </p:nvSpPr>
        <p:spPr/>
        <p:txBody>
          <a:bodyPr/>
          <a:lstStyle/>
          <a:p>
            <a:r>
              <a:rPr lang="en-US"/>
              <a:t>(LO 2) Explain how establishing your credibility and projecting your company’s image are vital aspects of building strong relationships with your audience. </a:t>
            </a:r>
          </a:p>
        </p:txBody>
      </p:sp>
      <p:sp>
        <p:nvSpPr>
          <p:cNvPr id="5" name="Slide Number Placeholder 4"/>
          <p:cNvSpPr>
            <a:spLocks noGrp="1"/>
          </p:cNvSpPr>
          <p:nvPr>
            <p:ph type="sldNum" sz="quarter" idx="4294967295"/>
          </p:nvPr>
        </p:nvSpPr>
        <p:spPr>
          <a:xfrm>
            <a:off x="0" y="6356350"/>
            <a:ext cx="4114800" cy="365125"/>
          </a:xfrm>
        </p:spPr>
        <p:txBody>
          <a:bodyPr/>
          <a:lstStyle/>
          <a:p>
            <a:r>
              <a:rPr lang="en-US"/>
              <a:t>Chapter 5 - </a:t>
            </a:r>
            <a:fld id="{D74629C0-F5DE-4C7D-87CA-E990CA58DCC6}" type="slidenum">
              <a:rPr lang="en-US" smtClean="0"/>
              <a:pPr/>
              <a:t>36</a:t>
            </a:fld>
            <a:endParaRPr lang="en-US"/>
          </a:p>
        </p:txBody>
      </p:sp>
    </p:spTree>
    <p:extLst>
      <p:ext uri="{BB962C8B-B14F-4D97-AF65-F5344CB8AC3E}">
        <p14:creationId xmlns:p14="http://schemas.microsoft.com/office/powerpoint/2010/main" val="2742734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Establishing your credibility is vital in building and fostering positive business relationships.</a:t>
            </a:r>
            <a:br>
              <a:rPr lang="en-US"/>
            </a:br>
            <a:endParaRPr lang="en-US"/>
          </a:p>
        </p:txBody>
      </p:sp>
      <p:sp>
        <p:nvSpPr>
          <p:cNvPr id="4" name="Date Placeholder 3"/>
          <p:cNvSpPr>
            <a:spLocks noGrp="1"/>
          </p:cNvSpPr>
          <p:nvPr>
            <p:ph type="dt" sz="half" idx="10"/>
          </p:nvPr>
        </p:nvSpPr>
        <p:spPr/>
        <p:txBody>
          <a:bodyPr/>
          <a:lstStyle/>
          <a:p>
            <a:r>
              <a:rPr lang="en-US"/>
              <a:t>Copyright © 2017 Pearson Education, Ltd.     </a:t>
            </a:r>
          </a:p>
        </p:txBody>
      </p:sp>
      <p:pic>
        <p:nvPicPr>
          <p:cNvPr id="6" name="Content Placeholder 5"/>
          <p:cNvPicPr>
            <a:picLocks noGrp="1" noChangeAspect="1"/>
          </p:cNvPicPr>
          <p:nvPr>
            <p:ph idx="1"/>
          </p:nvPr>
        </p:nvPicPr>
        <p:blipFill>
          <a:blip r:embed="rId2"/>
          <a:stretch>
            <a:fillRect/>
          </a:stretch>
        </p:blipFill>
        <p:spPr>
          <a:xfrm>
            <a:off x="4955381" y="3221037"/>
            <a:ext cx="2828925" cy="1619250"/>
          </a:xfrm>
          <a:prstGeom prst="rect">
            <a:avLst/>
          </a:prstGeom>
        </p:spPr>
      </p:pic>
      <p:sp>
        <p:nvSpPr>
          <p:cNvPr id="5" name="Slide Number Placeholder 4"/>
          <p:cNvSpPr>
            <a:spLocks noGrp="1"/>
          </p:cNvSpPr>
          <p:nvPr>
            <p:ph type="sldNum" sz="quarter" idx="4294967295"/>
          </p:nvPr>
        </p:nvSpPr>
        <p:spPr>
          <a:xfrm>
            <a:off x="0" y="6356350"/>
            <a:ext cx="4114800" cy="365125"/>
          </a:xfrm>
        </p:spPr>
        <p:txBody>
          <a:bodyPr/>
          <a:lstStyle/>
          <a:p>
            <a:r>
              <a:rPr lang="en-US"/>
              <a:t>Chapter 5 - </a:t>
            </a:r>
            <a:fld id="{019EC745-EE55-47B9-8325-C465464844B6}" type="slidenum">
              <a:rPr lang="en-US" smtClean="0"/>
              <a:pPr/>
              <a:t>37</a:t>
            </a:fld>
            <a:endParaRPr lang="en-US"/>
          </a:p>
        </p:txBody>
      </p:sp>
    </p:spTree>
    <p:extLst>
      <p:ext uri="{BB962C8B-B14F-4D97-AF65-F5344CB8AC3E}">
        <p14:creationId xmlns:p14="http://schemas.microsoft.com/office/powerpoint/2010/main" val="1724496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a:solidFill>
            <a:srgbClr val="1F497D"/>
          </a:solidFill>
          <a:ln>
            <a:solidFill>
              <a:schemeClr val="tx1"/>
            </a:solidFill>
          </a:ln>
          <a:effectLst>
            <a:outerShdw blurRad="50800" dist="38100" dir="5400000" algn="t" rotWithShape="0">
              <a:prstClr val="black">
                <a:alpha val="40000"/>
              </a:prstClr>
            </a:outerShdw>
          </a:effectLst>
        </p:spPr>
        <p:txBody>
          <a:bodyPr>
            <a:normAutofit fontScale="90000"/>
          </a:bodyPr>
          <a:lstStyle/>
          <a:p>
            <a:r>
              <a:rPr lang="en-US">
                <a:solidFill>
                  <a:schemeClr val="bg1"/>
                </a:solidFill>
              </a:rPr>
              <a:t>Establishing Your Credibility</a:t>
            </a:r>
            <a:br>
              <a:rPr lang="en-US">
                <a:solidFill>
                  <a:schemeClr val="bg1"/>
                </a:solidFill>
              </a:rPr>
            </a:br>
            <a:r>
              <a:rPr lang="en-US" sz="2400">
                <a:solidFill>
                  <a:schemeClr val="bg1"/>
                </a:solidFill>
              </a:rPr>
              <a:t>(1 of 2)</a:t>
            </a:r>
          </a:p>
        </p:txBody>
      </p:sp>
      <p:sp>
        <p:nvSpPr>
          <p:cNvPr id="6" name="Date Placeholder 4"/>
          <p:cNvSpPr>
            <a:spLocks noGrp="1"/>
          </p:cNvSpPr>
          <p:nvPr>
            <p:ph type="dt" sz="half" idx="10"/>
          </p:nvPr>
        </p:nvSpPr>
        <p:spPr/>
        <p:txBody>
          <a:bodyPr/>
          <a:lstStyle/>
          <a:p>
            <a:r>
              <a:rPr lang="en-US"/>
              <a:t>Copyright © 2017 Pearson Education, Ltd.     </a:t>
            </a:r>
          </a:p>
        </p:txBody>
      </p:sp>
      <p:sp>
        <p:nvSpPr>
          <p:cNvPr id="3" name="Content Placeholder 2"/>
          <p:cNvSpPr>
            <a:spLocks noGrp="1"/>
          </p:cNvSpPr>
          <p:nvPr>
            <p:ph idx="1"/>
          </p:nvPr>
        </p:nvSpPr>
        <p:spPr/>
        <p:txBody>
          <a:bodyPr/>
          <a:lstStyle/>
          <a:p>
            <a:endParaRPr lang="en-US"/>
          </a:p>
        </p:txBody>
      </p:sp>
      <p:sp>
        <p:nvSpPr>
          <p:cNvPr id="7" name="Slide Number Placeholder 5"/>
          <p:cNvSpPr>
            <a:spLocks noGrp="1"/>
          </p:cNvSpPr>
          <p:nvPr>
            <p:ph type="sldNum" sz="quarter" idx="4294967295"/>
          </p:nvPr>
        </p:nvSpPr>
        <p:spPr>
          <a:xfrm>
            <a:off x="0" y="6356350"/>
            <a:ext cx="4114800" cy="365125"/>
          </a:xfrm>
        </p:spPr>
        <p:txBody>
          <a:bodyPr/>
          <a:lstStyle/>
          <a:p>
            <a:r>
              <a:rPr lang="en-US"/>
              <a:t>Chapter 5 - </a:t>
            </a:r>
            <a:fld id="{6DAD0C38-D747-460B-9A7B-18F3523641FF}" type="slidenum">
              <a:rPr lang="en-US"/>
              <a:pPr/>
              <a:t>38</a:t>
            </a:fld>
            <a:endParaRPr lang="en-US"/>
          </a:p>
        </p:txBody>
      </p:sp>
      <p:grpSp>
        <p:nvGrpSpPr>
          <p:cNvPr id="2" name="Group 1"/>
          <p:cNvGrpSpPr/>
          <p:nvPr/>
        </p:nvGrpSpPr>
        <p:grpSpPr>
          <a:xfrm>
            <a:off x="2209800" y="2319909"/>
            <a:ext cx="7772400" cy="3513582"/>
            <a:chOff x="685800" y="2319909"/>
            <a:chExt cx="7772400" cy="3513582"/>
          </a:xfrm>
        </p:grpSpPr>
        <p:sp>
          <p:nvSpPr>
            <p:cNvPr id="21" name="Freeform 20"/>
            <p:cNvSpPr/>
            <p:nvPr/>
          </p:nvSpPr>
          <p:spPr>
            <a:xfrm>
              <a:off x="685800" y="4218051"/>
              <a:ext cx="3744849" cy="1615440"/>
            </a:xfrm>
            <a:custGeom>
              <a:avLst/>
              <a:gdLst>
                <a:gd name="connsiteX0" fmla="*/ 0 w 1615440"/>
                <a:gd name="connsiteY0" fmla="*/ 269245 h 1615440"/>
                <a:gd name="connsiteX1" fmla="*/ 269245 w 1615440"/>
                <a:gd name="connsiteY1" fmla="*/ 0 h 1615440"/>
                <a:gd name="connsiteX2" fmla="*/ 1346195 w 1615440"/>
                <a:gd name="connsiteY2" fmla="*/ 0 h 1615440"/>
                <a:gd name="connsiteX3" fmla="*/ 1615440 w 1615440"/>
                <a:gd name="connsiteY3" fmla="*/ 269245 h 1615440"/>
                <a:gd name="connsiteX4" fmla="*/ 1615440 w 1615440"/>
                <a:gd name="connsiteY4" fmla="*/ 1346195 h 1615440"/>
                <a:gd name="connsiteX5" fmla="*/ 1346195 w 1615440"/>
                <a:gd name="connsiteY5" fmla="*/ 1615440 h 1615440"/>
                <a:gd name="connsiteX6" fmla="*/ 269245 w 1615440"/>
                <a:gd name="connsiteY6" fmla="*/ 1615440 h 1615440"/>
                <a:gd name="connsiteX7" fmla="*/ 0 w 1615440"/>
                <a:gd name="connsiteY7" fmla="*/ 1346195 h 1615440"/>
                <a:gd name="connsiteX8" fmla="*/ 0 w 1615440"/>
                <a:gd name="connsiteY8" fmla="*/ 269245 h 16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440" h="1615440">
                  <a:moveTo>
                    <a:pt x="0" y="269245"/>
                  </a:moveTo>
                  <a:cubicBezTo>
                    <a:pt x="0" y="120545"/>
                    <a:pt x="120545" y="0"/>
                    <a:pt x="269245" y="0"/>
                  </a:cubicBezTo>
                  <a:lnTo>
                    <a:pt x="1346195" y="0"/>
                  </a:lnTo>
                  <a:cubicBezTo>
                    <a:pt x="1494895" y="0"/>
                    <a:pt x="1615440" y="120545"/>
                    <a:pt x="1615440" y="269245"/>
                  </a:cubicBezTo>
                  <a:lnTo>
                    <a:pt x="1615440" y="1346195"/>
                  </a:lnTo>
                  <a:cubicBezTo>
                    <a:pt x="1615440" y="1494895"/>
                    <a:pt x="1494895" y="1615440"/>
                    <a:pt x="1346195" y="1615440"/>
                  </a:cubicBezTo>
                  <a:lnTo>
                    <a:pt x="269245" y="1615440"/>
                  </a:lnTo>
                  <a:cubicBezTo>
                    <a:pt x="120545" y="1615440"/>
                    <a:pt x="0" y="1494895"/>
                    <a:pt x="0" y="1346195"/>
                  </a:cubicBezTo>
                  <a:lnTo>
                    <a:pt x="0" y="269245"/>
                  </a:lnTo>
                  <a:close/>
                </a:path>
              </a:pathLst>
            </a:custGeom>
            <a:solidFill>
              <a:srgbClr val="CCECFF"/>
            </a:solidFill>
            <a:ln w="9525">
              <a:solidFill>
                <a:schemeClr val="bg1">
                  <a:lumMod val="75000"/>
                </a:schemeClr>
              </a:solid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639" tIns="223639" rIns="223639" bIns="223639" numCol="1" spcCol="1270" anchor="ctr" anchorCtr="0">
              <a:noAutofit/>
            </a:bodyPr>
            <a:lstStyle/>
            <a:p>
              <a:pPr algn="ctr" defTabSz="1689100">
                <a:lnSpc>
                  <a:spcPct val="90000"/>
                </a:lnSpc>
                <a:spcBef>
                  <a:spcPct val="0"/>
                </a:spcBef>
                <a:spcAft>
                  <a:spcPct val="35000"/>
                </a:spcAft>
              </a:pPr>
              <a:r>
                <a:rPr lang="en-US" sz="3200">
                  <a:solidFill>
                    <a:schemeClr val="tx1"/>
                  </a:solidFill>
                  <a:latin typeface="Candara" panose="020E0502030303020204" pitchFamily="34" charset="0"/>
                </a:rPr>
                <a:t>Awareness of Audience Needs</a:t>
              </a:r>
            </a:p>
          </p:txBody>
        </p:sp>
        <p:sp>
          <p:nvSpPr>
            <p:cNvPr id="22" name="Freeform 21"/>
            <p:cNvSpPr/>
            <p:nvPr/>
          </p:nvSpPr>
          <p:spPr>
            <a:xfrm>
              <a:off x="4713350" y="4218051"/>
              <a:ext cx="3744849" cy="1615440"/>
            </a:xfrm>
            <a:custGeom>
              <a:avLst/>
              <a:gdLst>
                <a:gd name="connsiteX0" fmla="*/ 0 w 1615440"/>
                <a:gd name="connsiteY0" fmla="*/ 269245 h 1615440"/>
                <a:gd name="connsiteX1" fmla="*/ 269245 w 1615440"/>
                <a:gd name="connsiteY1" fmla="*/ 0 h 1615440"/>
                <a:gd name="connsiteX2" fmla="*/ 1346195 w 1615440"/>
                <a:gd name="connsiteY2" fmla="*/ 0 h 1615440"/>
                <a:gd name="connsiteX3" fmla="*/ 1615440 w 1615440"/>
                <a:gd name="connsiteY3" fmla="*/ 269245 h 1615440"/>
                <a:gd name="connsiteX4" fmla="*/ 1615440 w 1615440"/>
                <a:gd name="connsiteY4" fmla="*/ 1346195 h 1615440"/>
                <a:gd name="connsiteX5" fmla="*/ 1346195 w 1615440"/>
                <a:gd name="connsiteY5" fmla="*/ 1615440 h 1615440"/>
                <a:gd name="connsiteX6" fmla="*/ 269245 w 1615440"/>
                <a:gd name="connsiteY6" fmla="*/ 1615440 h 1615440"/>
                <a:gd name="connsiteX7" fmla="*/ 0 w 1615440"/>
                <a:gd name="connsiteY7" fmla="*/ 1346195 h 1615440"/>
                <a:gd name="connsiteX8" fmla="*/ 0 w 1615440"/>
                <a:gd name="connsiteY8" fmla="*/ 269245 h 16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440" h="1615440">
                  <a:moveTo>
                    <a:pt x="0" y="269245"/>
                  </a:moveTo>
                  <a:cubicBezTo>
                    <a:pt x="0" y="120545"/>
                    <a:pt x="120545" y="0"/>
                    <a:pt x="269245" y="0"/>
                  </a:cubicBezTo>
                  <a:lnTo>
                    <a:pt x="1346195" y="0"/>
                  </a:lnTo>
                  <a:cubicBezTo>
                    <a:pt x="1494895" y="0"/>
                    <a:pt x="1615440" y="120545"/>
                    <a:pt x="1615440" y="269245"/>
                  </a:cubicBezTo>
                  <a:lnTo>
                    <a:pt x="1615440" y="1346195"/>
                  </a:lnTo>
                  <a:cubicBezTo>
                    <a:pt x="1615440" y="1494895"/>
                    <a:pt x="1494895" y="1615440"/>
                    <a:pt x="1346195" y="1615440"/>
                  </a:cubicBezTo>
                  <a:lnTo>
                    <a:pt x="269245" y="1615440"/>
                  </a:lnTo>
                  <a:cubicBezTo>
                    <a:pt x="120545" y="1615440"/>
                    <a:pt x="0" y="1494895"/>
                    <a:pt x="0" y="1346195"/>
                  </a:cubicBezTo>
                  <a:lnTo>
                    <a:pt x="0" y="269245"/>
                  </a:lnTo>
                  <a:close/>
                </a:path>
              </a:pathLst>
            </a:custGeom>
            <a:solidFill>
              <a:srgbClr val="EAEAEA"/>
            </a:solidFill>
            <a:ln w="9525">
              <a:solidFill>
                <a:schemeClr val="bg1">
                  <a:lumMod val="75000"/>
                </a:schemeClr>
              </a:solid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639" tIns="223639" rIns="223639" bIns="223639" numCol="1" spcCol="1270" anchor="ctr" anchorCtr="0">
              <a:noAutofit/>
            </a:bodyPr>
            <a:lstStyle/>
            <a:p>
              <a:pPr algn="ctr" defTabSz="1689100">
                <a:lnSpc>
                  <a:spcPct val="90000"/>
                </a:lnSpc>
                <a:spcBef>
                  <a:spcPct val="0"/>
                </a:spcBef>
                <a:spcAft>
                  <a:spcPct val="35000"/>
                </a:spcAft>
              </a:pPr>
              <a:r>
                <a:rPr lang="en-US" sz="3200">
                  <a:solidFill>
                    <a:schemeClr val="tx1"/>
                  </a:solidFill>
                  <a:latin typeface="Candara" panose="020E0502030303020204" pitchFamily="34" charset="0"/>
                </a:rPr>
                <a:t>Credentials, Knowledge, and Expertise</a:t>
              </a:r>
            </a:p>
          </p:txBody>
        </p:sp>
        <p:sp>
          <p:nvSpPr>
            <p:cNvPr id="19" name="Freeform 18"/>
            <p:cNvSpPr/>
            <p:nvPr/>
          </p:nvSpPr>
          <p:spPr>
            <a:xfrm>
              <a:off x="685800" y="2319909"/>
              <a:ext cx="3744849" cy="1615440"/>
            </a:xfrm>
            <a:custGeom>
              <a:avLst/>
              <a:gdLst>
                <a:gd name="connsiteX0" fmla="*/ 0 w 1615440"/>
                <a:gd name="connsiteY0" fmla="*/ 269245 h 1615440"/>
                <a:gd name="connsiteX1" fmla="*/ 269245 w 1615440"/>
                <a:gd name="connsiteY1" fmla="*/ 0 h 1615440"/>
                <a:gd name="connsiteX2" fmla="*/ 1346195 w 1615440"/>
                <a:gd name="connsiteY2" fmla="*/ 0 h 1615440"/>
                <a:gd name="connsiteX3" fmla="*/ 1615440 w 1615440"/>
                <a:gd name="connsiteY3" fmla="*/ 269245 h 1615440"/>
                <a:gd name="connsiteX4" fmla="*/ 1615440 w 1615440"/>
                <a:gd name="connsiteY4" fmla="*/ 1346195 h 1615440"/>
                <a:gd name="connsiteX5" fmla="*/ 1346195 w 1615440"/>
                <a:gd name="connsiteY5" fmla="*/ 1615440 h 1615440"/>
                <a:gd name="connsiteX6" fmla="*/ 269245 w 1615440"/>
                <a:gd name="connsiteY6" fmla="*/ 1615440 h 1615440"/>
                <a:gd name="connsiteX7" fmla="*/ 0 w 1615440"/>
                <a:gd name="connsiteY7" fmla="*/ 1346195 h 1615440"/>
                <a:gd name="connsiteX8" fmla="*/ 0 w 1615440"/>
                <a:gd name="connsiteY8" fmla="*/ 269245 h 16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440" h="1615440">
                  <a:moveTo>
                    <a:pt x="0" y="269245"/>
                  </a:moveTo>
                  <a:cubicBezTo>
                    <a:pt x="0" y="120545"/>
                    <a:pt x="120545" y="0"/>
                    <a:pt x="269245" y="0"/>
                  </a:cubicBezTo>
                  <a:lnTo>
                    <a:pt x="1346195" y="0"/>
                  </a:lnTo>
                  <a:cubicBezTo>
                    <a:pt x="1494895" y="0"/>
                    <a:pt x="1615440" y="120545"/>
                    <a:pt x="1615440" y="269245"/>
                  </a:cubicBezTo>
                  <a:lnTo>
                    <a:pt x="1615440" y="1346195"/>
                  </a:lnTo>
                  <a:cubicBezTo>
                    <a:pt x="1615440" y="1494895"/>
                    <a:pt x="1494895" y="1615440"/>
                    <a:pt x="1346195" y="1615440"/>
                  </a:cubicBezTo>
                  <a:lnTo>
                    <a:pt x="269245" y="1615440"/>
                  </a:lnTo>
                  <a:cubicBezTo>
                    <a:pt x="120545" y="1615440"/>
                    <a:pt x="0" y="1494895"/>
                    <a:pt x="0" y="1346195"/>
                  </a:cubicBezTo>
                  <a:lnTo>
                    <a:pt x="0" y="269245"/>
                  </a:lnTo>
                  <a:close/>
                </a:path>
              </a:pathLst>
            </a:custGeom>
            <a:solidFill>
              <a:srgbClr val="FFFFCC"/>
            </a:solidFill>
            <a:ln w="9525">
              <a:solidFill>
                <a:schemeClr val="bg1">
                  <a:lumMod val="75000"/>
                </a:schemeClr>
              </a:solid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639" tIns="223639" rIns="223639" bIns="223639" numCol="1" spcCol="1270" anchor="ctr" anchorCtr="0">
              <a:noAutofit/>
            </a:bodyPr>
            <a:lstStyle/>
            <a:p>
              <a:pPr algn="ctr" defTabSz="1689100">
                <a:lnSpc>
                  <a:spcPct val="90000"/>
                </a:lnSpc>
                <a:spcBef>
                  <a:spcPct val="0"/>
                </a:spcBef>
                <a:spcAft>
                  <a:spcPct val="35000"/>
                </a:spcAft>
              </a:pPr>
              <a:r>
                <a:rPr lang="en-US" sz="3200">
                  <a:solidFill>
                    <a:schemeClr val="tx1"/>
                  </a:solidFill>
                  <a:latin typeface="Candara" panose="020E0502030303020204" pitchFamily="34" charset="0"/>
                </a:rPr>
                <a:t>Honesty</a:t>
              </a:r>
            </a:p>
          </p:txBody>
        </p:sp>
        <p:sp>
          <p:nvSpPr>
            <p:cNvPr id="20" name="Freeform 19"/>
            <p:cNvSpPr/>
            <p:nvPr/>
          </p:nvSpPr>
          <p:spPr>
            <a:xfrm>
              <a:off x="4713350" y="2319909"/>
              <a:ext cx="3744850" cy="1615440"/>
            </a:xfrm>
            <a:custGeom>
              <a:avLst/>
              <a:gdLst>
                <a:gd name="connsiteX0" fmla="*/ 0 w 1615440"/>
                <a:gd name="connsiteY0" fmla="*/ 269245 h 1615440"/>
                <a:gd name="connsiteX1" fmla="*/ 269245 w 1615440"/>
                <a:gd name="connsiteY1" fmla="*/ 0 h 1615440"/>
                <a:gd name="connsiteX2" fmla="*/ 1346195 w 1615440"/>
                <a:gd name="connsiteY2" fmla="*/ 0 h 1615440"/>
                <a:gd name="connsiteX3" fmla="*/ 1615440 w 1615440"/>
                <a:gd name="connsiteY3" fmla="*/ 269245 h 1615440"/>
                <a:gd name="connsiteX4" fmla="*/ 1615440 w 1615440"/>
                <a:gd name="connsiteY4" fmla="*/ 1346195 h 1615440"/>
                <a:gd name="connsiteX5" fmla="*/ 1346195 w 1615440"/>
                <a:gd name="connsiteY5" fmla="*/ 1615440 h 1615440"/>
                <a:gd name="connsiteX6" fmla="*/ 269245 w 1615440"/>
                <a:gd name="connsiteY6" fmla="*/ 1615440 h 1615440"/>
                <a:gd name="connsiteX7" fmla="*/ 0 w 1615440"/>
                <a:gd name="connsiteY7" fmla="*/ 1346195 h 1615440"/>
                <a:gd name="connsiteX8" fmla="*/ 0 w 1615440"/>
                <a:gd name="connsiteY8" fmla="*/ 269245 h 16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440" h="1615440">
                  <a:moveTo>
                    <a:pt x="0" y="269245"/>
                  </a:moveTo>
                  <a:cubicBezTo>
                    <a:pt x="0" y="120545"/>
                    <a:pt x="120545" y="0"/>
                    <a:pt x="269245" y="0"/>
                  </a:cubicBezTo>
                  <a:lnTo>
                    <a:pt x="1346195" y="0"/>
                  </a:lnTo>
                  <a:cubicBezTo>
                    <a:pt x="1494895" y="0"/>
                    <a:pt x="1615440" y="120545"/>
                    <a:pt x="1615440" y="269245"/>
                  </a:cubicBezTo>
                  <a:lnTo>
                    <a:pt x="1615440" y="1346195"/>
                  </a:lnTo>
                  <a:cubicBezTo>
                    <a:pt x="1615440" y="1494895"/>
                    <a:pt x="1494895" y="1615440"/>
                    <a:pt x="1346195" y="1615440"/>
                  </a:cubicBezTo>
                  <a:lnTo>
                    <a:pt x="269245" y="1615440"/>
                  </a:lnTo>
                  <a:cubicBezTo>
                    <a:pt x="120545" y="1615440"/>
                    <a:pt x="0" y="1494895"/>
                    <a:pt x="0" y="1346195"/>
                  </a:cubicBezTo>
                  <a:lnTo>
                    <a:pt x="0" y="269245"/>
                  </a:lnTo>
                  <a:close/>
                </a:path>
              </a:pathLst>
            </a:custGeom>
            <a:solidFill>
              <a:srgbClr val="CCFFCC"/>
            </a:solidFill>
            <a:ln w="9525">
              <a:solidFill>
                <a:schemeClr val="bg1">
                  <a:lumMod val="75000"/>
                </a:schemeClr>
              </a:solid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639" tIns="223639" rIns="223639" bIns="223639" numCol="1" spcCol="1270" anchor="ctr" anchorCtr="0">
              <a:noAutofit/>
            </a:bodyPr>
            <a:lstStyle/>
            <a:p>
              <a:pPr algn="ctr" defTabSz="1689100">
                <a:lnSpc>
                  <a:spcPct val="90000"/>
                </a:lnSpc>
                <a:spcBef>
                  <a:spcPct val="0"/>
                </a:spcBef>
                <a:spcAft>
                  <a:spcPct val="35000"/>
                </a:spcAft>
              </a:pPr>
              <a:r>
                <a:rPr lang="en-US" sz="3200">
                  <a:solidFill>
                    <a:schemeClr val="tx1"/>
                  </a:solidFill>
                  <a:latin typeface="Candara" panose="020E0502030303020204" pitchFamily="34" charset="0"/>
                </a:rPr>
                <a:t>Objectivity</a:t>
              </a:r>
            </a:p>
          </p:txBody>
        </p:sp>
      </p:grpSp>
    </p:spTree>
    <p:extLst>
      <p:ext uri="{BB962C8B-B14F-4D97-AF65-F5344CB8AC3E}">
        <p14:creationId xmlns:p14="http://schemas.microsoft.com/office/powerpoint/2010/main" val="679307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a:solidFill>
            <a:srgbClr val="1F497D"/>
          </a:solidFill>
          <a:ln>
            <a:solidFill>
              <a:schemeClr val="tx1"/>
            </a:solidFill>
          </a:ln>
          <a:effectLst>
            <a:outerShdw blurRad="50800" dist="38100" dir="5400000" algn="t" rotWithShape="0">
              <a:prstClr val="black">
                <a:alpha val="40000"/>
              </a:prstClr>
            </a:outerShdw>
          </a:effectLst>
        </p:spPr>
        <p:txBody>
          <a:bodyPr>
            <a:normAutofit fontScale="90000"/>
          </a:bodyPr>
          <a:lstStyle/>
          <a:p>
            <a:r>
              <a:rPr lang="en-US">
                <a:solidFill>
                  <a:schemeClr val="bg1"/>
                </a:solidFill>
              </a:rPr>
              <a:t>Establishing Your Credibility</a:t>
            </a:r>
            <a:br>
              <a:rPr lang="en-US">
                <a:solidFill>
                  <a:schemeClr val="bg1"/>
                </a:solidFill>
              </a:rPr>
            </a:br>
            <a:r>
              <a:rPr lang="en-US" sz="2400">
                <a:solidFill>
                  <a:schemeClr val="bg1"/>
                </a:solidFill>
              </a:rPr>
              <a:t>(2 of 2)</a:t>
            </a:r>
          </a:p>
        </p:txBody>
      </p:sp>
      <p:sp>
        <p:nvSpPr>
          <p:cNvPr id="6" name="Date Placeholder 4"/>
          <p:cNvSpPr>
            <a:spLocks noGrp="1"/>
          </p:cNvSpPr>
          <p:nvPr>
            <p:ph type="dt" sz="half" idx="10"/>
          </p:nvPr>
        </p:nvSpPr>
        <p:spPr/>
        <p:txBody>
          <a:bodyPr/>
          <a:lstStyle/>
          <a:p>
            <a:r>
              <a:rPr lang="en-US"/>
              <a:t>Copyright © 2017 Pearson Education, Ltd.     </a:t>
            </a:r>
          </a:p>
        </p:txBody>
      </p:sp>
      <p:sp>
        <p:nvSpPr>
          <p:cNvPr id="3" name="Content Placeholder 2"/>
          <p:cNvSpPr>
            <a:spLocks noGrp="1"/>
          </p:cNvSpPr>
          <p:nvPr>
            <p:ph idx="1"/>
          </p:nvPr>
        </p:nvSpPr>
        <p:spPr/>
        <p:txBody>
          <a:bodyPr/>
          <a:lstStyle/>
          <a:p>
            <a:endParaRPr lang="en-US"/>
          </a:p>
        </p:txBody>
      </p:sp>
      <p:sp>
        <p:nvSpPr>
          <p:cNvPr id="7" name="Slide Number Placeholder 5"/>
          <p:cNvSpPr>
            <a:spLocks noGrp="1"/>
          </p:cNvSpPr>
          <p:nvPr>
            <p:ph type="sldNum" sz="quarter" idx="4294967295"/>
          </p:nvPr>
        </p:nvSpPr>
        <p:spPr>
          <a:xfrm>
            <a:off x="0" y="6356350"/>
            <a:ext cx="4114800" cy="365125"/>
          </a:xfrm>
        </p:spPr>
        <p:txBody>
          <a:bodyPr/>
          <a:lstStyle/>
          <a:p>
            <a:r>
              <a:rPr lang="en-US"/>
              <a:t>Chapter 5 - </a:t>
            </a:r>
            <a:fld id="{6DAD0C38-D747-460B-9A7B-18F3523641FF}" type="slidenum">
              <a:rPr lang="en-US"/>
              <a:pPr/>
              <a:t>39</a:t>
            </a:fld>
            <a:endParaRPr lang="en-US"/>
          </a:p>
        </p:txBody>
      </p:sp>
      <p:grpSp>
        <p:nvGrpSpPr>
          <p:cNvPr id="2" name="Group 1"/>
          <p:cNvGrpSpPr/>
          <p:nvPr/>
        </p:nvGrpSpPr>
        <p:grpSpPr>
          <a:xfrm>
            <a:off x="2209800" y="2319909"/>
            <a:ext cx="7772400" cy="3513582"/>
            <a:chOff x="685800" y="2319909"/>
            <a:chExt cx="7772400" cy="3513582"/>
          </a:xfrm>
        </p:grpSpPr>
        <p:sp>
          <p:nvSpPr>
            <p:cNvPr id="18" name="Freeform 17"/>
            <p:cNvSpPr/>
            <p:nvPr/>
          </p:nvSpPr>
          <p:spPr>
            <a:xfrm>
              <a:off x="685800" y="2319909"/>
              <a:ext cx="3744849" cy="1615440"/>
            </a:xfrm>
            <a:custGeom>
              <a:avLst/>
              <a:gdLst>
                <a:gd name="connsiteX0" fmla="*/ 0 w 1615440"/>
                <a:gd name="connsiteY0" fmla="*/ 269245 h 1615440"/>
                <a:gd name="connsiteX1" fmla="*/ 269245 w 1615440"/>
                <a:gd name="connsiteY1" fmla="*/ 0 h 1615440"/>
                <a:gd name="connsiteX2" fmla="*/ 1346195 w 1615440"/>
                <a:gd name="connsiteY2" fmla="*/ 0 h 1615440"/>
                <a:gd name="connsiteX3" fmla="*/ 1615440 w 1615440"/>
                <a:gd name="connsiteY3" fmla="*/ 269245 h 1615440"/>
                <a:gd name="connsiteX4" fmla="*/ 1615440 w 1615440"/>
                <a:gd name="connsiteY4" fmla="*/ 1346195 h 1615440"/>
                <a:gd name="connsiteX5" fmla="*/ 1346195 w 1615440"/>
                <a:gd name="connsiteY5" fmla="*/ 1615440 h 1615440"/>
                <a:gd name="connsiteX6" fmla="*/ 269245 w 1615440"/>
                <a:gd name="connsiteY6" fmla="*/ 1615440 h 1615440"/>
                <a:gd name="connsiteX7" fmla="*/ 0 w 1615440"/>
                <a:gd name="connsiteY7" fmla="*/ 1346195 h 1615440"/>
                <a:gd name="connsiteX8" fmla="*/ 0 w 1615440"/>
                <a:gd name="connsiteY8" fmla="*/ 269245 h 16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440" h="1615440">
                  <a:moveTo>
                    <a:pt x="0" y="269245"/>
                  </a:moveTo>
                  <a:cubicBezTo>
                    <a:pt x="0" y="120545"/>
                    <a:pt x="120545" y="0"/>
                    <a:pt x="269245" y="0"/>
                  </a:cubicBezTo>
                  <a:lnTo>
                    <a:pt x="1346195" y="0"/>
                  </a:lnTo>
                  <a:cubicBezTo>
                    <a:pt x="1494895" y="0"/>
                    <a:pt x="1615440" y="120545"/>
                    <a:pt x="1615440" y="269245"/>
                  </a:cubicBezTo>
                  <a:lnTo>
                    <a:pt x="1615440" y="1346195"/>
                  </a:lnTo>
                  <a:cubicBezTo>
                    <a:pt x="1615440" y="1494895"/>
                    <a:pt x="1494895" y="1615440"/>
                    <a:pt x="1346195" y="1615440"/>
                  </a:cubicBezTo>
                  <a:lnTo>
                    <a:pt x="269245" y="1615440"/>
                  </a:lnTo>
                  <a:cubicBezTo>
                    <a:pt x="120545" y="1615440"/>
                    <a:pt x="0" y="1494895"/>
                    <a:pt x="0" y="1346195"/>
                  </a:cubicBezTo>
                  <a:lnTo>
                    <a:pt x="0" y="269245"/>
                  </a:lnTo>
                  <a:close/>
                </a:path>
              </a:pathLst>
            </a:custGeom>
            <a:solidFill>
              <a:srgbClr val="FFFFCC"/>
            </a:solidFill>
            <a:ln w="9525">
              <a:solidFill>
                <a:schemeClr val="bg1">
                  <a:lumMod val="75000"/>
                </a:schemeClr>
              </a:solid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639" tIns="223639" rIns="223639" bIns="223639" numCol="1" spcCol="1270" anchor="ctr" anchorCtr="0">
              <a:noAutofit/>
            </a:bodyPr>
            <a:lstStyle/>
            <a:p>
              <a:pPr algn="ctr" defTabSz="1689100">
                <a:lnSpc>
                  <a:spcPct val="90000"/>
                </a:lnSpc>
                <a:spcBef>
                  <a:spcPct val="0"/>
                </a:spcBef>
                <a:spcAft>
                  <a:spcPct val="35000"/>
                </a:spcAft>
              </a:pPr>
              <a:r>
                <a:rPr lang="en-US" sz="3200">
                  <a:solidFill>
                    <a:schemeClr val="tx1"/>
                  </a:solidFill>
                  <a:latin typeface="Candara" panose="020E0502030303020204" pitchFamily="34" charset="0"/>
                </a:rPr>
                <a:t>Endorsements</a:t>
              </a:r>
            </a:p>
          </p:txBody>
        </p:sp>
        <p:sp>
          <p:nvSpPr>
            <p:cNvPr id="19" name="Freeform 18"/>
            <p:cNvSpPr/>
            <p:nvPr/>
          </p:nvSpPr>
          <p:spPr>
            <a:xfrm>
              <a:off x="4713350" y="2319909"/>
              <a:ext cx="3744850" cy="1615440"/>
            </a:xfrm>
            <a:custGeom>
              <a:avLst/>
              <a:gdLst>
                <a:gd name="connsiteX0" fmla="*/ 0 w 1615440"/>
                <a:gd name="connsiteY0" fmla="*/ 269245 h 1615440"/>
                <a:gd name="connsiteX1" fmla="*/ 269245 w 1615440"/>
                <a:gd name="connsiteY1" fmla="*/ 0 h 1615440"/>
                <a:gd name="connsiteX2" fmla="*/ 1346195 w 1615440"/>
                <a:gd name="connsiteY2" fmla="*/ 0 h 1615440"/>
                <a:gd name="connsiteX3" fmla="*/ 1615440 w 1615440"/>
                <a:gd name="connsiteY3" fmla="*/ 269245 h 1615440"/>
                <a:gd name="connsiteX4" fmla="*/ 1615440 w 1615440"/>
                <a:gd name="connsiteY4" fmla="*/ 1346195 h 1615440"/>
                <a:gd name="connsiteX5" fmla="*/ 1346195 w 1615440"/>
                <a:gd name="connsiteY5" fmla="*/ 1615440 h 1615440"/>
                <a:gd name="connsiteX6" fmla="*/ 269245 w 1615440"/>
                <a:gd name="connsiteY6" fmla="*/ 1615440 h 1615440"/>
                <a:gd name="connsiteX7" fmla="*/ 0 w 1615440"/>
                <a:gd name="connsiteY7" fmla="*/ 1346195 h 1615440"/>
                <a:gd name="connsiteX8" fmla="*/ 0 w 1615440"/>
                <a:gd name="connsiteY8" fmla="*/ 269245 h 16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440" h="1615440">
                  <a:moveTo>
                    <a:pt x="0" y="269245"/>
                  </a:moveTo>
                  <a:cubicBezTo>
                    <a:pt x="0" y="120545"/>
                    <a:pt x="120545" y="0"/>
                    <a:pt x="269245" y="0"/>
                  </a:cubicBezTo>
                  <a:lnTo>
                    <a:pt x="1346195" y="0"/>
                  </a:lnTo>
                  <a:cubicBezTo>
                    <a:pt x="1494895" y="0"/>
                    <a:pt x="1615440" y="120545"/>
                    <a:pt x="1615440" y="269245"/>
                  </a:cubicBezTo>
                  <a:lnTo>
                    <a:pt x="1615440" y="1346195"/>
                  </a:lnTo>
                  <a:cubicBezTo>
                    <a:pt x="1615440" y="1494895"/>
                    <a:pt x="1494895" y="1615440"/>
                    <a:pt x="1346195" y="1615440"/>
                  </a:cubicBezTo>
                  <a:lnTo>
                    <a:pt x="269245" y="1615440"/>
                  </a:lnTo>
                  <a:cubicBezTo>
                    <a:pt x="120545" y="1615440"/>
                    <a:pt x="0" y="1494895"/>
                    <a:pt x="0" y="1346195"/>
                  </a:cubicBezTo>
                  <a:lnTo>
                    <a:pt x="0" y="269245"/>
                  </a:lnTo>
                  <a:close/>
                </a:path>
              </a:pathLst>
            </a:custGeom>
            <a:solidFill>
              <a:srgbClr val="CCFFCC"/>
            </a:solidFill>
            <a:ln w="9525">
              <a:solidFill>
                <a:schemeClr val="bg1">
                  <a:lumMod val="75000"/>
                </a:schemeClr>
              </a:solid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639" tIns="223639" rIns="223639" bIns="223639" numCol="1" spcCol="1270" anchor="ctr" anchorCtr="0">
              <a:noAutofit/>
            </a:bodyPr>
            <a:lstStyle/>
            <a:p>
              <a:pPr algn="ctr" defTabSz="1689100">
                <a:lnSpc>
                  <a:spcPct val="90000"/>
                </a:lnSpc>
                <a:spcBef>
                  <a:spcPct val="0"/>
                </a:spcBef>
                <a:spcAft>
                  <a:spcPct val="35000"/>
                </a:spcAft>
              </a:pPr>
              <a:r>
                <a:rPr lang="en-US" sz="3200">
                  <a:solidFill>
                    <a:schemeClr val="tx1"/>
                  </a:solidFill>
                  <a:latin typeface="Candara" panose="020E0502030303020204" pitchFamily="34" charset="0"/>
                </a:rPr>
                <a:t>Performance</a:t>
              </a:r>
            </a:p>
          </p:txBody>
        </p:sp>
        <p:sp>
          <p:nvSpPr>
            <p:cNvPr id="20" name="Freeform 19"/>
            <p:cNvSpPr/>
            <p:nvPr/>
          </p:nvSpPr>
          <p:spPr>
            <a:xfrm>
              <a:off x="685800" y="4218051"/>
              <a:ext cx="3744849" cy="1615440"/>
            </a:xfrm>
            <a:custGeom>
              <a:avLst/>
              <a:gdLst>
                <a:gd name="connsiteX0" fmla="*/ 0 w 1615440"/>
                <a:gd name="connsiteY0" fmla="*/ 269245 h 1615440"/>
                <a:gd name="connsiteX1" fmla="*/ 269245 w 1615440"/>
                <a:gd name="connsiteY1" fmla="*/ 0 h 1615440"/>
                <a:gd name="connsiteX2" fmla="*/ 1346195 w 1615440"/>
                <a:gd name="connsiteY2" fmla="*/ 0 h 1615440"/>
                <a:gd name="connsiteX3" fmla="*/ 1615440 w 1615440"/>
                <a:gd name="connsiteY3" fmla="*/ 269245 h 1615440"/>
                <a:gd name="connsiteX4" fmla="*/ 1615440 w 1615440"/>
                <a:gd name="connsiteY4" fmla="*/ 1346195 h 1615440"/>
                <a:gd name="connsiteX5" fmla="*/ 1346195 w 1615440"/>
                <a:gd name="connsiteY5" fmla="*/ 1615440 h 1615440"/>
                <a:gd name="connsiteX6" fmla="*/ 269245 w 1615440"/>
                <a:gd name="connsiteY6" fmla="*/ 1615440 h 1615440"/>
                <a:gd name="connsiteX7" fmla="*/ 0 w 1615440"/>
                <a:gd name="connsiteY7" fmla="*/ 1346195 h 1615440"/>
                <a:gd name="connsiteX8" fmla="*/ 0 w 1615440"/>
                <a:gd name="connsiteY8" fmla="*/ 269245 h 16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440" h="1615440">
                  <a:moveTo>
                    <a:pt x="0" y="269245"/>
                  </a:moveTo>
                  <a:cubicBezTo>
                    <a:pt x="0" y="120545"/>
                    <a:pt x="120545" y="0"/>
                    <a:pt x="269245" y="0"/>
                  </a:cubicBezTo>
                  <a:lnTo>
                    <a:pt x="1346195" y="0"/>
                  </a:lnTo>
                  <a:cubicBezTo>
                    <a:pt x="1494895" y="0"/>
                    <a:pt x="1615440" y="120545"/>
                    <a:pt x="1615440" y="269245"/>
                  </a:cubicBezTo>
                  <a:lnTo>
                    <a:pt x="1615440" y="1346195"/>
                  </a:lnTo>
                  <a:cubicBezTo>
                    <a:pt x="1615440" y="1494895"/>
                    <a:pt x="1494895" y="1615440"/>
                    <a:pt x="1346195" y="1615440"/>
                  </a:cubicBezTo>
                  <a:lnTo>
                    <a:pt x="269245" y="1615440"/>
                  </a:lnTo>
                  <a:cubicBezTo>
                    <a:pt x="120545" y="1615440"/>
                    <a:pt x="0" y="1494895"/>
                    <a:pt x="0" y="1346195"/>
                  </a:cubicBezTo>
                  <a:lnTo>
                    <a:pt x="0" y="269245"/>
                  </a:lnTo>
                  <a:close/>
                </a:path>
              </a:pathLst>
            </a:custGeom>
            <a:solidFill>
              <a:srgbClr val="CCECFF"/>
            </a:solidFill>
            <a:ln w="9525">
              <a:solidFill>
                <a:schemeClr val="bg1">
                  <a:lumMod val="75000"/>
                </a:schemeClr>
              </a:solid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639" tIns="223639" rIns="223639" bIns="223639" numCol="1" spcCol="1270" anchor="ctr" anchorCtr="0">
              <a:noAutofit/>
            </a:bodyPr>
            <a:lstStyle/>
            <a:p>
              <a:pPr algn="ctr" defTabSz="1689100">
                <a:lnSpc>
                  <a:spcPct val="90000"/>
                </a:lnSpc>
                <a:spcBef>
                  <a:spcPct val="0"/>
                </a:spcBef>
                <a:spcAft>
                  <a:spcPct val="35000"/>
                </a:spcAft>
              </a:pPr>
              <a:r>
                <a:rPr lang="en-US" sz="3200">
                  <a:solidFill>
                    <a:schemeClr val="tx1"/>
                  </a:solidFill>
                  <a:latin typeface="Candara" panose="020E0502030303020204" pitchFamily="34" charset="0"/>
                </a:rPr>
                <a:t>Sincerity</a:t>
              </a:r>
            </a:p>
          </p:txBody>
        </p:sp>
        <p:sp>
          <p:nvSpPr>
            <p:cNvPr id="21" name="Freeform 20"/>
            <p:cNvSpPr/>
            <p:nvPr/>
          </p:nvSpPr>
          <p:spPr>
            <a:xfrm>
              <a:off x="4713350" y="4218051"/>
              <a:ext cx="3744849" cy="1615440"/>
            </a:xfrm>
            <a:custGeom>
              <a:avLst/>
              <a:gdLst>
                <a:gd name="connsiteX0" fmla="*/ 0 w 1615440"/>
                <a:gd name="connsiteY0" fmla="*/ 269245 h 1615440"/>
                <a:gd name="connsiteX1" fmla="*/ 269245 w 1615440"/>
                <a:gd name="connsiteY1" fmla="*/ 0 h 1615440"/>
                <a:gd name="connsiteX2" fmla="*/ 1346195 w 1615440"/>
                <a:gd name="connsiteY2" fmla="*/ 0 h 1615440"/>
                <a:gd name="connsiteX3" fmla="*/ 1615440 w 1615440"/>
                <a:gd name="connsiteY3" fmla="*/ 269245 h 1615440"/>
                <a:gd name="connsiteX4" fmla="*/ 1615440 w 1615440"/>
                <a:gd name="connsiteY4" fmla="*/ 1346195 h 1615440"/>
                <a:gd name="connsiteX5" fmla="*/ 1346195 w 1615440"/>
                <a:gd name="connsiteY5" fmla="*/ 1615440 h 1615440"/>
                <a:gd name="connsiteX6" fmla="*/ 269245 w 1615440"/>
                <a:gd name="connsiteY6" fmla="*/ 1615440 h 1615440"/>
                <a:gd name="connsiteX7" fmla="*/ 0 w 1615440"/>
                <a:gd name="connsiteY7" fmla="*/ 1346195 h 1615440"/>
                <a:gd name="connsiteX8" fmla="*/ 0 w 1615440"/>
                <a:gd name="connsiteY8" fmla="*/ 269245 h 16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5440" h="1615440">
                  <a:moveTo>
                    <a:pt x="0" y="269245"/>
                  </a:moveTo>
                  <a:cubicBezTo>
                    <a:pt x="0" y="120545"/>
                    <a:pt x="120545" y="0"/>
                    <a:pt x="269245" y="0"/>
                  </a:cubicBezTo>
                  <a:lnTo>
                    <a:pt x="1346195" y="0"/>
                  </a:lnTo>
                  <a:cubicBezTo>
                    <a:pt x="1494895" y="0"/>
                    <a:pt x="1615440" y="120545"/>
                    <a:pt x="1615440" y="269245"/>
                  </a:cubicBezTo>
                  <a:lnTo>
                    <a:pt x="1615440" y="1346195"/>
                  </a:lnTo>
                  <a:cubicBezTo>
                    <a:pt x="1615440" y="1494895"/>
                    <a:pt x="1494895" y="1615440"/>
                    <a:pt x="1346195" y="1615440"/>
                  </a:cubicBezTo>
                  <a:lnTo>
                    <a:pt x="269245" y="1615440"/>
                  </a:lnTo>
                  <a:cubicBezTo>
                    <a:pt x="120545" y="1615440"/>
                    <a:pt x="0" y="1494895"/>
                    <a:pt x="0" y="1346195"/>
                  </a:cubicBezTo>
                  <a:lnTo>
                    <a:pt x="0" y="269245"/>
                  </a:lnTo>
                  <a:close/>
                </a:path>
              </a:pathLst>
            </a:custGeom>
            <a:solidFill>
              <a:srgbClr val="EAEAEA"/>
            </a:solidFill>
            <a:ln w="9525">
              <a:solidFill>
                <a:schemeClr val="bg1">
                  <a:lumMod val="75000"/>
                </a:schemeClr>
              </a:solid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639" tIns="223639" rIns="223639" bIns="223639" numCol="1" spcCol="1270" anchor="ctr" anchorCtr="0">
              <a:noAutofit/>
            </a:bodyPr>
            <a:lstStyle/>
            <a:p>
              <a:pPr algn="ctr" defTabSz="1689100">
                <a:lnSpc>
                  <a:spcPct val="90000"/>
                </a:lnSpc>
                <a:spcBef>
                  <a:spcPct val="0"/>
                </a:spcBef>
                <a:spcAft>
                  <a:spcPct val="35000"/>
                </a:spcAft>
              </a:pPr>
              <a:r>
                <a:rPr lang="en-US" sz="3200">
                  <a:solidFill>
                    <a:schemeClr val="tx1"/>
                  </a:solidFill>
                  <a:latin typeface="Candara" panose="020E0502030303020204" pitchFamily="34" charset="0"/>
                </a:rPr>
                <a:t>Self-Confidence</a:t>
              </a:r>
            </a:p>
          </p:txBody>
        </p:sp>
      </p:grpSp>
    </p:spTree>
    <p:extLst>
      <p:ext uri="{BB962C8B-B14F-4D97-AF65-F5344CB8AC3E}">
        <p14:creationId xmlns:p14="http://schemas.microsoft.com/office/powerpoint/2010/main" val="69884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a:ln w="9525">
            <a:solidFill>
              <a:srgbClr val="292929"/>
            </a:solidFill>
          </a:ln>
        </p:spPr>
        <p:txBody>
          <a:bodyPr/>
          <a:lstStyle/>
          <a:p>
            <a:r>
              <a:rPr lang="en-US">
                <a:solidFill>
                  <a:schemeClr val="bg1"/>
                </a:solidFill>
              </a:rPr>
              <a:t>Learning Objectives </a:t>
            </a:r>
            <a:r>
              <a:rPr lang="en-US" sz="2400">
                <a:solidFill>
                  <a:schemeClr val="bg1"/>
                </a:solidFill>
              </a:rPr>
              <a:t>(1 of 3)</a:t>
            </a:r>
            <a:endParaRPr lang="en-US" sz="2400"/>
          </a:p>
        </p:txBody>
      </p:sp>
      <p:sp>
        <p:nvSpPr>
          <p:cNvPr id="4" name="Date Placeholder 3"/>
          <p:cNvSpPr>
            <a:spLocks noGrp="1"/>
          </p:cNvSpPr>
          <p:nvPr>
            <p:ph type="dt" sz="half" idx="10"/>
          </p:nvPr>
        </p:nvSpPr>
        <p:spPr/>
        <p:txBody>
          <a:bodyPr/>
          <a:lstStyle/>
          <a:p>
            <a:r>
              <a:rPr lang="en-US"/>
              <a:t>Copyright © 2017 Pearson Education, Ltd.     </a:t>
            </a:r>
          </a:p>
        </p:txBody>
      </p:sp>
      <p:sp>
        <p:nvSpPr>
          <p:cNvPr id="3" name="Content Placeholder 2"/>
          <p:cNvSpPr>
            <a:spLocks noGrp="1"/>
          </p:cNvSpPr>
          <p:nvPr>
            <p:ph idx="1"/>
          </p:nvPr>
        </p:nvSpPr>
        <p:spPr>
          <a:xfrm>
            <a:off x="2336241" y="2122199"/>
            <a:ext cx="7612656" cy="3661547"/>
          </a:xfrm>
        </p:spPr>
        <p:txBody>
          <a:bodyPr/>
          <a:lstStyle/>
          <a:p>
            <a:pPr marL="514350" indent="-514350">
              <a:spcBef>
                <a:spcPts val="600"/>
              </a:spcBef>
              <a:buFont typeface="+mj-lt"/>
              <a:buAutoNum type="arabicPeriod"/>
            </a:pPr>
            <a:r>
              <a:rPr lang="en-US" sz="3100"/>
              <a:t>Identify the four aspects of being sensitive to audience needs when writing business messages. </a:t>
            </a:r>
          </a:p>
          <a:p>
            <a:pPr marL="514350" indent="-514350">
              <a:spcBef>
                <a:spcPts val="600"/>
              </a:spcBef>
              <a:buFont typeface="+mj-lt"/>
              <a:buAutoNum type="arabicPeriod"/>
            </a:pPr>
            <a:r>
              <a:rPr lang="en-US" sz="3100"/>
              <a:t>Explain how establishing your credibility and projecting your company’s image are vital aspects of building strong relationships with your audience.</a:t>
            </a:r>
          </a:p>
          <a:p>
            <a:pPr>
              <a:spcBef>
                <a:spcPts val="600"/>
              </a:spcBef>
            </a:pPr>
            <a:endParaRPr lang="en-US" sz="3100"/>
          </a:p>
        </p:txBody>
      </p:sp>
      <p:sp>
        <p:nvSpPr>
          <p:cNvPr id="5" name="Slide Number Placeholder 4"/>
          <p:cNvSpPr>
            <a:spLocks noGrp="1"/>
          </p:cNvSpPr>
          <p:nvPr>
            <p:ph type="sldNum" sz="quarter" idx="4294967295"/>
          </p:nvPr>
        </p:nvSpPr>
        <p:spPr>
          <a:xfrm>
            <a:off x="0" y="6356350"/>
            <a:ext cx="4114800" cy="365125"/>
          </a:xfrm>
        </p:spPr>
        <p:txBody>
          <a:bodyPr/>
          <a:lstStyle/>
          <a:p>
            <a:r>
              <a:rPr lang="en-US"/>
              <a:t>Chapter 5 - </a:t>
            </a:r>
            <a:fld id="{019EC745-EE55-47B9-8325-C465464844B6}" type="slidenum">
              <a:rPr lang="en-US" smtClean="0"/>
              <a:pPr/>
              <a:t>4</a:t>
            </a:fld>
            <a:endParaRPr lang="en-US"/>
          </a:p>
        </p:txBody>
      </p:sp>
      <p:sp>
        <p:nvSpPr>
          <p:cNvPr id="6" name="Rectangle 5"/>
          <p:cNvSpPr/>
          <p:nvPr/>
        </p:nvSpPr>
        <p:spPr bwMode="auto">
          <a:xfrm>
            <a:off x="1981200" y="1981200"/>
            <a:ext cx="8229600" cy="4191000"/>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latin typeface="Times New Roman" pitchFamily="18" charset="0"/>
            </a:endParaRPr>
          </a:p>
        </p:txBody>
      </p:sp>
    </p:spTree>
    <p:extLst>
      <p:ext uri="{BB962C8B-B14F-4D97-AF65-F5344CB8AC3E}">
        <p14:creationId xmlns:p14="http://schemas.microsoft.com/office/powerpoint/2010/main" val="236066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3" name="Rectangle 3"/>
          <p:cNvSpPr>
            <a:spLocks noGrp="1" noChangeArrowheads="1"/>
          </p:cNvSpPr>
          <p:nvPr>
            <p:ph type="title"/>
          </p:nvPr>
        </p:nvSpPr>
        <p:spPr>
          <a:xfrm>
            <a:off x="1383958" y="741405"/>
            <a:ext cx="9969842" cy="928645"/>
          </a:xfrm>
          <a:solidFill>
            <a:srgbClr val="1F497D"/>
          </a:solidFill>
          <a:ln w="9525">
            <a:solidFill>
              <a:schemeClr val="tx1"/>
            </a:solidFill>
          </a:ln>
        </p:spPr>
        <p:txBody>
          <a:bodyPr>
            <a:normAutofit/>
          </a:bodyPr>
          <a:lstStyle/>
          <a:p>
            <a:r>
              <a:rPr lang="en-US">
                <a:solidFill>
                  <a:schemeClr val="bg1"/>
                </a:solidFill>
              </a:rPr>
              <a:t>Projecting Your Company’s Image</a:t>
            </a:r>
          </a:p>
        </p:txBody>
      </p:sp>
      <p:sp>
        <p:nvSpPr>
          <p:cNvPr id="9" name="Date Placeholder 2"/>
          <p:cNvSpPr>
            <a:spLocks noGrp="1"/>
          </p:cNvSpPr>
          <p:nvPr>
            <p:ph type="dt" sz="half" idx="10"/>
          </p:nvPr>
        </p:nvSpPr>
        <p:spPr/>
        <p:txBody>
          <a:bodyPr/>
          <a:lstStyle/>
          <a:p>
            <a:r>
              <a:rPr lang="en-US"/>
              <a:t>Copyright © 2017 Pearson Education, Ltd.     </a:t>
            </a:r>
          </a:p>
        </p:txBody>
      </p:sp>
      <p:sp>
        <p:nvSpPr>
          <p:cNvPr id="3" name="Content Placeholder 2"/>
          <p:cNvSpPr>
            <a:spLocks noGrp="1"/>
          </p:cNvSpPr>
          <p:nvPr>
            <p:ph idx="1"/>
          </p:nvPr>
        </p:nvSpPr>
        <p:spPr/>
        <p:txBody>
          <a:bodyPr/>
          <a:lstStyle/>
          <a:p>
            <a:endParaRPr lang="en-US"/>
          </a:p>
        </p:txBody>
      </p:sp>
      <p:sp>
        <p:nvSpPr>
          <p:cNvPr id="10" name="Slide Number Placeholder 3"/>
          <p:cNvSpPr>
            <a:spLocks noGrp="1"/>
          </p:cNvSpPr>
          <p:nvPr>
            <p:ph type="sldNum" sz="quarter" idx="4294967295"/>
          </p:nvPr>
        </p:nvSpPr>
        <p:spPr>
          <a:xfrm>
            <a:off x="0" y="6356350"/>
            <a:ext cx="4114800" cy="365125"/>
          </a:xfrm>
        </p:spPr>
        <p:txBody>
          <a:bodyPr/>
          <a:lstStyle/>
          <a:p>
            <a:r>
              <a:rPr lang="en-US"/>
              <a:t>Chapter 5 - </a:t>
            </a:r>
            <a:fld id="{5B1CCE34-2AFF-47EC-A348-D227FBCF4B90}" type="slidenum">
              <a:rPr lang="en-US"/>
              <a:pPr/>
              <a:t>40</a:t>
            </a:fld>
            <a:endParaRPr lang="en-US"/>
          </a:p>
        </p:txBody>
      </p:sp>
      <p:grpSp>
        <p:nvGrpSpPr>
          <p:cNvPr id="2" name="Group 1"/>
          <p:cNvGrpSpPr/>
          <p:nvPr/>
        </p:nvGrpSpPr>
        <p:grpSpPr>
          <a:xfrm>
            <a:off x="1981200" y="1981200"/>
            <a:ext cx="8229600" cy="4191000"/>
            <a:chOff x="457200" y="1981200"/>
            <a:chExt cx="8229600" cy="4191000"/>
          </a:xfrm>
        </p:grpSpPr>
        <p:sp>
          <p:nvSpPr>
            <p:cNvPr id="16" name="Rectangle 15"/>
            <p:cNvSpPr/>
            <p:nvPr/>
          </p:nvSpPr>
          <p:spPr bwMode="auto">
            <a:xfrm>
              <a:off x="457200" y="1981200"/>
              <a:ext cx="8229600" cy="419100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700">
                <a:latin typeface="Candara" panose="020E0502030303020204" pitchFamily="34" charset="0"/>
              </a:endParaRPr>
            </a:p>
          </p:txBody>
        </p:sp>
        <p:sp>
          <p:nvSpPr>
            <p:cNvPr id="17" name="Rectangle 16"/>
            <p:cNvSpPr/>
            <p:nvPr/>
          </p:nvSpPr>
          <p:spPr bwMode="auto">
            <a:xfrm>
              <a:off x="1637371" y="2400300"/>
              <a:ext cx="5869258" cy="327660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a:outerShdw blurRad="149987" dist="762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3700">
                <a:latin typeface="Candara" panose="020E0502030303020204" pitchFamily="34" charset="0"/>
              </a:endParaRPr>
            </a:p>
          </p:txBody>
        </p:sp>
        <p:sp>
          <p:nvSpPr>
            <p:cNvPr id="18" name="6-Point Star 17"/>
            <p:cNvSpPr/>
            <p:nvPr/>
          </p:nvSpPr>
          <p:spPr>
            <a:xfrm>
              <a:off x="1612900" y="2095500"/>
              <a:ext cx="5918200" cy="3886200"/>
            </a:xfrm>
            <a:prstGeom prst="star6">
              <a:avLst/>
            </a:prstGeom>
            <a:solidFill>
              <a:schemeClr val="bg1"/>
            </a:solidFill>
            <a:ln w="9525">
              <a:solidFill>
                <a:schemeClr val="bg1">
                  <a:lumMod val="75000"/>
                </a:schemeClr>
              </a:solidFill>
            </a:ln>
            <a:effectLst>
              <a:outerShdw blurRad="149987" dist="762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a:latin typeface="Candara" panose="020E0502030303020204" pitchFamily="34" charset="0"/>
              </a:endParaRPr>
            </a:p>
          </p:txBody>
        </p:sp>
        <p:sp>
          <p:nvSpPr>
            <p:cNvPr id="19" name="Rounded Rectangle 18"/>
            <p:cNvSpPr/>
            <p:nvPr/>
          </p:nvSpPr>
          <p:spPr bwMode="auto">
            <a:xfrm>
              <a:off x="782782" y="2857500"/>
              <a:ext cx="3636818" cy="2362200"/>
            </a:xfrm>
            <a:prstGeom prst="roundRect">
              <a:avLst/>
            </a:prstGeom>
            <a:solidFill>
              <a:schemeClr val="bg1"/>
            </a:solidFill>
            <a:ln w="9525" cap="flat" cmpd="sng" algn="ctr">
              <a:solidFill>
                <a:schemeClr val="bg1">
                  <a:lumMod val="75000"/>
                </a:schemeClr>
              </a:solidFill>
              <a:prstDash val="solid"/>
              <a:round/>
              <a:headEnd type="none" w="med" len="med"/>
              <a:tailEnd type="none" w="med" len="med"/>
            </a:ln>
            <a:effectLst>
              <a:outerShdw blurRad="149987" dist="762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700">
                  <a:latin typeface="Candara" panose="020E0502030303020204" pitchFamily="34" charset="0"/>
                  <a:ea typeface="Tahoma" pitchFamily="34" charset="0"/>
                  <a:cs typeface="Tahoma" pitchFamily="34" charset="0"/>
                </a:rPr>
                <a:t>Communication Style</a:t>
              </a:r>
            </a:p>
          </p:txBody>
        </p:sp>
        <p:sp>
          <p:nvSpPr>
            <p:cNvPr id="20" name="Rounded Rectangle 19"/>
            <p:cNvSpPr/>
            <p:nvPr/>
          </p:nvSpPr>
          <p:spPr bwMode="auto">
            <a:xfrm>
              <a:off x="4724400" y="2857500"/>
              <a:ext cx="3636818" cy="2362200"/>
            </a:xfrm>
            <a:prstGeom prst="roundRect">
              <a:avLst/>
            </a:prstGeom>
            <a:solidFill>
              <a:schemeClr val="bg1"/>
            </a:solidFill>
            <a:ln w="9525" cap="flat" cmpd="sng" algn="ctr">
              <a:solidFill>
                <a:schemeClr val="bg1">
                  <a:lumMod val="75000"/>
                </a:schemeClr>
              </a:solidFill>
              <a:prstDash val="solid"/>
              <a:round/>
              <a:headEnd type="none" w="med" len="med"/>
              <a:tailEnd type="none" w="med" len="med"/>
            </a:ln>
            <a:effectLst>
              <a:outerShdw blurRad="149987" dist="762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700">
                  <a:latin typeface="Candara" panose="020E0502030303020204" pitchFamily="34" charset="0"/>
                  <a:ea typeface="Tahoma" pitchFamily="34" charset="0"/>
                  <a:cs typeface="Tahoma" pitchFamily="34" charset="0"/>
                </a:rPr>
                <a:t>Communication Guidelines</a:t>
              </a:r>
            </a:p>
          </p:txBody>
        </p:sp>
      </p:grpSp>
    </p:spTree>
    <p:extLst>
      <p:ext uri="{BB962C8B-B14F-4D97-AF65-F5344CB8AC3E}">
        <p14:creationId xmlns:p14="http://schemas.microsoft.com/office/powerpoint/2010/main" val="72781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958" y="741405"/>
            <a:ext cx="9969842" cy="962798"/>
          </a:xfrm>
          <a:solidFill>
            <a:schemeClr val="tx2"/>
          </a:solidFill>
          <a:ln>
            <a:solidFill>
              <a:srgbClr val="292929"/>
            </a:solidFill>
          </a:ln>
        </p:spPr>
        <p:txBody>
          <a:bodyPr>
            <a:normAutofit fontScale="90000"/>
          </a:bodyPr>
          <a:lstStyle/>
          <a:p>
            <a:r>
              <a:rPr lang="en-US">
                <a:solidFill>
                  <a:schemeClr val="bg1"/>
                </a:solidFill>
              </a:rPr>
              <a:t>Adapting to Your Audience: Controlling Your Style and Tone</a:t>
            </a:r>
          </a:p>
        </p:txBody>
      </p:sp>
      <p:sp>
        <p:nvSpPr>
          <p:cNvPr id="4" name="Date Placeholder 3"/>
          <p:cNvSpPr>
            <a:spLocks noGrp="1"/>
          </p:cNvSpPr>
          <p:nvPr>
            <p:ph type="dt" sz="half" idx="10"/>
          </p:nvPr>
        </p:nvSpPr>
        <p:spPr/>
        <p:txBody>
          <a:bodyPr/>
          <a:lstStyle/>
          <a:p>
            <a:r>
              <a:rPr lang="en-US"/>
              <a:t>Copyright © 2017 Pearson Education, Ltd.     </a:t>
            </a:r>
          </a:p>
        </p:txBody>
      </p:sp>
      <p:sp>
        <p:nvSpPr>
          <p:cNvPr id="3" name="Subtitle 2"/>
          <p:cNvSpPr>
            <a:spLocks noGrp="1"/>
          </p:cNvSpPr>
          <p:nvPr>
            <p:ph idx="1"/>
          </p:nvPr>
        </p:nvSpPr>
        <p:spPr/>
        <p:txBody>
          <a:bodyPr/>
          <a:lstStyle/>
          <a:p>
            <a:r>
              <a:rPr lang="en-US"/>
              <a:t>(LO 3) Explain how to achieve a tone that is conversational but businesslike, explain the value of using plain language, and define the active and passive voice. </a:t>
            </a:r>
          </a:p>
        </p:txBody>
      </p:sp>
      <p:sp>
        <p:nvSpPr>
          <p:cNvPr id="5" name="Slide Number Placeholder 4"/>
          <p:cNvSpPr>
            <a:spLocks noGrp="1"/>
          </p:cNvSpPr>
          <p:nvPr>
            <p:ph type="sldNum" sz="quarter" idx="4294967295"/>
          </p:nvPr>
        </p:nvSpPr>
        <p:spPr>
          <a:xfrm>
            <a:off x="0" y="6356350"/>
            <a:ext cx="4114800" cy="365125"/>
          </a:xfrm>
        </p:spPr>
        <p:txBody>
          <a:bodyPr/>
          <a:lstStyle/>
          <a:p>
            <a:r>
              <a:rPr lang="en-US"/>
              <a:t>Chapter 5 - </a:t>
            </a:r>
            <a:fld id="{D74629C0-F5DE-4C7D-87CA-E990CA58DCC6}" type="slidenum">
              <a:rPr lang="en-US" smtClean="0"/>
              <a:pPr/>
              <a:t>41</a:t>
            </a:fld>
            <a:endParaRPr lang="en-US"/>
          </a:p>
        </p:txBody>
      </p:sp>
    </p:spTree>
    <p:extLst>
      <p:ext uri="{BB962C8B-B14F-4D97-AF65-F5344CB8AC3E}">
        <p14:creationId xmlns:p14="http://schemas.microsoft.com/office/powerpoint/2010/main" val="2711357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6" name="Rectangle 4"/>
          <p:cNvSpPr>
            <a:spLocks noGrp="1" noChangeArrowheads="1"/>
          </p:cNvSpPr>
          <p:nvPr>
            <p:ph type="title"/>
          </p:nvPr>
        </p:nvSpPr>
        <p:spPr>
          <a:solidFill>
            <a:srgbClr val="1F497D"/>
          </a:solidFill>
          <a:ln>
            <a:solidFill>
              <a:schemeClr val="tx1"/>
            </a:solidFill>
          </a:ln>
        </p:spPr>
        <p:txBody>
          <a:bodyPr>
            <a:normAutofit/>
          </a:bodyPr>
          <a:lstStyle/>
          <a:p>
            <a:r>
              <a:rPr lang="en-US">
                <a:solidFill>
                  <a:schemeClr val="bg1"/>
                </a:solidFill>
              </a:rPr>
              <a:t>Creating a Conversational Tone</a:t>
            </a:r>
          </a:p>
        </p:txBody>
      </p:sp>
      <p:sp>
        <p:nvSpPr>
          <p:cNvPr id="14" name="Date Placeholder 2"/>
          <p:cNvSpPr>
            <a:spLocks noGrp="1"/>
          </p:cNvSpPr>
          <p:nvPr>
            <p:ph type="dt" sz="half" idx="10"/>
          </p:nvPr>
        </p:nvSpPr>
        <p:spPr/>
        <p:txBody>
          <a:bodyPr/>
          <a:lstStyle/>
          <a:p>
            <a:r>
              <a:rPr lang="en-US"/>
              <a:t>Copyright © 2017 Pearson Education, Ltd.     </a:t>
            </a:r>
          </a:p>
        </p:txBody>
      </p:sp>
      <p:sp>
        <p:nvSpPr>
          <p:cNvPr id="3" name="Content Placeholder 2"/>
          <p:cNvSpPr>
            <a:spLocks noGrp="1"/>
          </p:cNvSpPr>
          <p:nvPr>
            <p:ph idx="1"/>
          </p:nvPr>
        </p:nvSpPr>
        <p:spPr/>
        <p:txBody>
          <a:bodyPr/>
          <a:lstStyle/>
          <a:p>
            <a:endParaRPr lang="en-US"/>
          </a:p>
        </p:txBody>
      </p:sp>
      <p:sp>
        <p:nvSpPr>
          <p:cNvPr id="15" name="Slide Number Placeholder 3"/>
          <p:cNvSpPr>
            <a:spLocks noGrp="1"/>
          </p:cNvSpPr>
          <p:nvPr>
            <p:ph type="sldNum" sz="quarter" idx="4294967295"/>
          </p:nvPr>
        </p:nvSpPr>
        <p:spPr>
          <a:xfrm>
            <a:off x="0" y="6356350"/>
            <a:ext cx="4114800" cy="365125"/>
          </a:xfrm>
        </p:spPr>
        <p:txBody>
          <a:bodyPr/>
          <a:lstStyle/>
          <a:p>
            <a:r>
              <a:rPr lang="en-US"/>
              <a:t>Chapter 5 - </a:t>
            </a:r>
            <a:fld id="{A6449B9A-4C6D-4951-96AE-692BCB738A07}" type="slidenum">
              <a:rPr lang="en-US"/>
              <a:pPr/>
              <a:t>42</a:t>
            </a:fld>
            <a:endParaRPr lang="en-US"/>
          </a:p>
        </p:txBody>
      </p:sp>
      <p:grpSp>
        <p:nvGrpSpPr>
          <p:cNvPr id="2" name="Group 1"/>
          <p:cNvGrpSpPr/>
          <p:nvPr/>
        </p:nvGrpSpPr>
        <p:grpSpPr>
          <a:xfrm>
            <a:off x="2247900" y="2171700"/>
            <a:ext cx="7696200" cy="3810000"/>
            <a:chOff x="723900" y="2171700"/>
            <a:chExt cx="7696200" cy="3810000"/>
          </a:xfrm>
        </p:grpSpPr>
        <p:sp>
          <p:nvSpPr>
            <p:cNvPr id="9" name="Rounded Rectangle 8"/>
            <p:cNvSpPr/>
            <p:nvPr/>
          </p:nvSpPr>
          <p:spPr bwMode="auto">
            <a:xfrm>
              <a:off x="723900" y="2171700"/>
              <a:ext cx="7696200" cy="828261"/>
            </a:xfrm>
            <a:prstGeom prst="roundRect">
              <a:avLst/>
            </a:prstGeom>
            <a:solidFill>
              <a:schemeClr val="bg1"/>
            </a:solidFill>
            <a:ln w="9525" cap="flat" cmpd="sng" algn="ctr">
              <a:solidFill>
                <a:schemeClr val="bg1">
                  <a:lumMod val="85000"/>
                </a:schemeClr>
              </a:solidFill>
              <a:prstDash val="solid"/>
              <a:round/>
              <a:headEnd type="none" w="med" len="med"/>
              <a:tailEnd type="none" w="med" len="med"/>
            </a:ln>
            <a:effectLst>
              <a:outerShdw blurRad="149987" dist="127000" dir="8460000" algn="ctr">
                <a:srgbClr val="000000">
                  <a:alpha val="20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a:latin typeface="Candara" panose="020E0502030303020204" pitchFamily="34" charset="0"/>
                  <a:cs typeface="Arial" pitchFamily="34" charset="0"/>
                </a:rPr>
                <a:t>Don’t Confuse Texting and Writing</a:t>
              </a:r>
            </a:p>
          </p:txBody>
        </p:sp>
        <p:sp>
          <p:nvSpPr>
            <p:cNvPr id="10" name="Rounded Rectangle 9"/>
            <p:cNvSpPr/>
            <p:nvPr/>
          </p:nvSpPr>
          <p:spPr bwMode="auto">
            <a:xfrm>
              <a:off x="723900" y="3165613"/>
              <a:ext cx="7696200" cy="828261"/>
            </a:xfrm>
            <a:prstGeom prst="roundRect">
              <a:avLst/>
            </a:prstGeom>
            <a:solidFill>
              <a:schemeClr val="bg1"/>
            </a:solidFill>
            <a:ln w="9525" cap="flat" cmpd="sng" algn="ctr">
              <a:solidFill>
                <a:schemeClr val="bg1">
                  <a:lumMod val="85000"/>
                </a:schemeClr>
              </a:solidFill>
              <a:prstDash val="solid"/>
              <a:round/>
              <a:headEnd type="none" w="med" len="med"/>
              <a:tailEnd type="none" w="med" len="med"/>
            </a:ln>
            <a:effectLst>
              <a:outerShdw blurRad="149987" dist="127000" dir="8460000" algn="ctr">
                <a:srgbClr val="000000">
                  <a:alpha val="20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a:latin typeface="Candara" panose="020E0502030303020204" pitchFamily="34" charset="0"/>
                  <a:cs typeface="Arial" pitchFamily="34" charset="0"/>
                </a:rPr>
                <a:t>Avoid Stale and Obsolete Language</a:t>
              </a:r>
            </a:p>
          </p:txBody>
        </p:sp>
        <p:sp>
          <p:nvSpPr>
            <p:cNvPr id="11" name="Rounded Rectangle 10"/>
            <p:cNvSpPr/>
            <p:nvPr/>
          </p:nvSpPr>
          <p:spPr bwMode="auto">
            <a:xfrm>
              <a:off x="723900" y="4159526"/>
              <a:ext cx="7696200" cy="828261"/>
            </a:xfrm>
            <a:prstGeom prst="roundRect">
              <a:avLst/>
            </a:prstGeom>
            <a:solidFill>
              <a:schemeClr val="bg1"/>
            </a:solidFill>
            <a:ln w="9525" cap="flat" cmpd="sng" algn="ctr">
              <a:solidFill>
                <a:schemeClr val="bg1">
                  <a:lumMod val="85000"/>
                </a:schemeClr>
              </a:solidFill>
              <a:prstDash val="solid"/>
              <a:round/>
              <a:headEnd type="none" w="med" len="med"/>
              <a:tailEnd type="none" w="med" len="med"/>
            </a:ln>
            <a:effectLst>
              <a:outerShdw blurRad="149987" dist="127000" dir="8460000" algn="ctr">
                <a:srgbClr val="000000">
                  <a:alpha val="20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a:latin typeface="Candara" panose="020E0502030303020204" pitchFamily="34" charset="0"/>
                  <a:cs typeface="Arial" pitchFamily="34" charset="0"/>
                </a:rPr>
                <a:t>Avoid Preaching and Bragging</a:t>
              </a:r>
            </a:p>
          </p:txBody>
        </p:sp>
        <p:sp>
          <p:nvSpPr>
            <p:cNvPr id="12" name="Rounded Rectangle 11"/>
            <p:cNvSpPr/>
            <p:nvPr/>
          </p:nvSpPr>
          <p:spPr bwMode="auto">
            <a:xfrm>
              <a:off x="723900" y="5153439"/>
              <a:ext cx="7696200" cy="828261"/>
            </a:xfrm>
            <a:prstGeom prst="roundRect">
              <a:avLst/>
            </a:prstGeom>
            <a:solidFill>
              <a:schemeClr val="bg1"/>
            </a:solidFill>
            <a:ln w="9525" cap="flat" cmpd="sng" algn="ctr">
              <a:solidFill>
                <a:schemeClr val="bg1">
                  <a:lumMod val="85000"/>
                </a:schemeClr>
              </a:solidFill>
              <a:prstDash val="solid"/>
              <a:round/>
              <a:headEnd type="none" w="med" len="med"/>
              <a:tailEnd type="none" w="med" len="med"/>
            </a:ln>
            <a:effectLst>
              <a:outerShdw blurRad="149987" dist="127000" dir="8460000" algn="ctr">
                <a:srgbClr val="000000">
                  <a:alpha val="20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a:latin typeface="Candara" panose="020E0502030303020204" pitchFamily="34" charset="0"/>
                  <a:cs typeface="Arial" pitchFamily="34" charset="0"/>
                </a:rPr>
                <a:t>Be Careful with Intimacy and Humor</a:t>
              </a:r>
            </a:p>
          </p:txBody>
        </p:sp>
      </p:grpSp>
    </p:spTree>
    <p:extLst>
      <p:ext uri="{BB962C8B-B14F-4D97-AF65-F5344CB8AC3E}">
        <p14:creationId xmlns:p14="http://schemas.microsoft.com/office/powerpoint/2010/main" val="1337195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Stale and obsolete language</a:t>
            </a:r>
          </a:p>
        </p:txBody>
      </p:sp>
      <p:sp>
        <p:nvSpPr>
          <p:cNvPr id="3" name="Date Placeholder 2"/>
          <p:cNvSpPr>
            <a:spLocks noGrp="1"/>
          </p:cNvSpPr>
          <p:nvPr>
            <p:ph type="dt" sz="half" idx="10"/>
          </p:nvPr>
        </p:nvSpPr>
        <p:spPr/>
        <p:txBody>
          <a:bodyPr/>
          <a:lstStyle/>
          <a:p>
            <a:r>
              <a:rPr lang="en-US"/>
              <a:t>Copyright © 2017 Pearson Education, Ltd.     </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0" y="6356350"/>
            <a:ext cx="4114800" cy="365125"/>
          </a:xfrm>
        </p:spPr>
        <p:txBody>
          <a:bodyPr/>
          <a:lstStyle/>
          <a:p>
            <a:r>
              <a:rPr lang="en-US"/>
              <a:t>Chapter 5 - </a:t>
            </a:r>
            <a:fld id="{804C9F19-5BDA-4F37-8F17-F056B0263123}" type="slidenum">
              <a:rPr lang="en-US" smtClean="0"/>
              <a:pPr/>
              <a:t>43</a:t>
            </a:fld>
            <a:endParaRPr lang="en-US"/>
          </a:p>
        </p:txBody>
      </p:sp>
      <p:pic>
        <p:nvPicPr>
          <p:cNvPr id="5" name="Picture 4"/>
          <p:cNvPicPr>
            <a:picLocks noChangeAspect="1"/>
          </p:cNvPicPr>
          <p:nvPr/>
        </p:nvPicPr>
        <p:blipFill>
          <a:blip r:embed="rId3"/>
          <a:stretch>
            <a:fillRect/>
          </a:stretch>
        </p:blipFill>
        <p:spPr>
          <a:xfrm>
            <a:off x="2133600" y="1755085"/>
            <a:ext cx="8077200" cy="5086350"/>
          </a:xfrm>
          <a:prstGeom prst="rect">
            <a:avLst/>
          </a:prstGeom>
        </p:spPr>
      </p:pic>
    </p:spTree>
    <p:extLst>
      <p:ext uri="{BB962C8B-B14F-4D97-AF65-F5344CB8AC3E}">
        <p14:creationId xmlns:p14="http://schemas.microsoft.com/office/powerpoint/2010/main" val="789585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46615-9E92-EE49-A224-7DBAEF4B2C28}"/>
              </a:ext>
            </a:extLst>
          </p:cNvPr>
          <p:cNvSpPr>
            <a:spLocks noGrp="1"/>
          </p:cNvSpPr>
          <p:nvPr>
            <p:ph type="title"/>
          </p:nvPr>
        </p:nvSpPr>
        <p:spPr/>
        <p:txBody>
          <a:bodyPr/>
          <a:lstStyle/>
          <a:p>
            <a:endParaRPr lang="en-KW"/>
          </a:p>
        </p:txBody>
      </p:sp>
      <p:sp>
        <p:nvSpPr>
          <p:cNvPr id="3" name="Content Placeholder 2">
            <a:extLst>
              <a:ext uri="{FF2B5EF4-FFF2-40B4-BE49-F238E27FC236}">
                <a16:creationId xmlns:a16="http://schemas.microsoft.com/office/drawing/2014/main" id="{FA68CE66-659C-4943-958B-03441A0A40D0}"/>
              </a:ext>
            </a:extLst>
          </p:cNvPr>
          <p:cNvSpPr>
            <a:spLocks noGrp="1"/>
          </p:cNvSpPr>
          <p:nvPr>
            <p:ph idx="1"/>
          </p:nvPr>
        </p:nvSpPr>
        <p:spPr/>
        <p:txBody>
          <a:bodyPr/>
          <a:lstStyle/>
          <a:p>
            <a:endParaRPr lang="en-KW"/>
          </a:p>
        </p:txBody>
      </p:sp>
    </p:spTree>
    <p:extLst>
      <p:ext uri="{BB962C8B-B14F-4D97-AF65-F5344CB8AC3E}">
        <p14:creationId xmlns:p14="http://schemas.microsoft.com/office/powerpoint/2010/main" val="2995627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3" name="Rectangle 3"/>
          <p:cNvSpPr>
            <a:spLocks noGrp="1" noChangeArrowheads="1"/>
          </p:cNvSpPr>
          <p:nvPr>
            <p:ph type="title"/>
          </p:nvPr>
        </p:nvSpPr>
        <p:spPr>
          <a:solidFill>
            <a:srgbClr val="1F497D"/>
          </a:solidFill>
          <a:ln w="12700">
            <a:solidFill>
              <a:schemeClr val="accent4"/>
            </a:solidFill>
          </a:ln>
        </p:spPr>
        <p:txBody>
          <a:bodyPr/>
          <a:lstStyle/>
          <a:p>
            <a:r>
              <a:rPr lang="en-US">
                <a:solidFill>
                  <a:schemeClr val="bg1"/>
                </a:solidFill>
              </a:rPr>
              <a:t>Using Plain Language</a:t>
            </a:r>
          </a:p>
        </p:txBody>
      </p:sp>
      <p:sp>
        <p:nvSpPr>
          <p:cNvPr id="9" name="Date Placeholder 2"/>
          <p:cNvSpPr>
            <a:spLocks noGrp="1"/>
          </p:cNvSpPr>
          <p:nvPr>
            <p:ph type="dt" sz="half" idx="10"/>
          </p:nvPr>
        </p:nvSpPr>
        <p:spPr/>
        <p:txBody>
          <a:bodyPr/>
          <a:lstStyle/>
          <a:p>
            <a:r>
              <a:rPr lang="en-US"/>
              <a:t>Copyright © 2017 Pearson Education, Ltd.     </a:t>
            </a:r>
          </a:p>
        </p:txBody>
      </p:sp>
      <p:sp>
        <p:nvSpPr>
          <p:cNvPr id="2" name="Content Placeholder 1"/>
          <p:cNvSpPr>
            <a:spLocks noGrp="1"/>
          </p:cNvSpPr>
          <p:nvPr>
            <p:ph idx="1"/>
          </p:nvPr>
        </p:nvSpPr>
        <p:spPr/>
        <p:txBody>
          <a:bodyPr/>
          <a:lstStyle/>
          <a:p>
            <a:endParaRPr lang="en-US"/>
          </a:p>
        </p:txBody>
      </p:sp>
      <p:sp>
        <p:nvSpPr>
          <p:cNvPr id="10" name="Slide Number Placeholder 3"/>
          <p:cNvSpPr>
            <a:spLocks noGrp="1"/>
          </p:cNvSpPr>
          <p:nvPr>
            <p:ph type="sldNum" sz="quarter" idx="4294967295"/>
          </p:nvPr>
        </p:nvSpPr>
        <p:spPr>
          <a:xfrm>
            <a:off x="0" y="6356350"/>
            <a:ext cx="4114800" cy="365125"/>
          </a:xfrm>
        </p:spPr>
        <p:txBody>
          <a:bodyPr/>
          <a:lstStyle/>
          <a:p>
            <a:r>
              <a:rPr lang="en-US"/>
              <a:t>Chapter 5 - </a:t>
            </a:r>
            <a:fld id="{5B1CCE34-2AFF-47EC-A348-D227FBCF4B90}" type="slidenum">
              <a:rPr lang="en-US"/>
              <a:pPr/>
              <a:t>45</a:t>
            </a:fld>
            <a:endParaRPr lang="en-US"/>
          </a:p>
        </p:txBody>
      </p:sp>
      <p:grpSp>
        <p:nvGrpSpPr>
          <p:cNvPr id="3" name="Group 2"/>
          <p:cNvGrpSpPr/>
          <p:nvPr/>
        </p:nvGrpSpPr>
        <p:grpSpPr>
          <a:xfrm>
            <a:off x="1981200" y="2057399"/>
            <a:ext cx="8229600" cy="4037072"/>
            <a:chOff x="457200" y="2057399"/>
            <a:chExt cx="8229600" cy="4037072"/>
          </a:xfrm>
        </p:grpSpPr>
        <p:sp>
          <p:nvSpPr>
            <p:cNvPr id="8" name="Freeform 7"/>
            <p:cNvSpPr/>
            <p:nvPr/>
          </p:nvSpPr>
          <p:spPr>
            <a:xfrm>
              <a:off x="457200" y="2057399"/>
              <a:ext cx="8229600" cy="913364"/>
            </a:xfrm>
            <a:custGeom>
              <a:avLst/>
              <a:gdLst>
                <a:gd name="connsiteX0" fmla="*/ 0 w 7442001"/>
                <a:gd name="connsiteY0" fmla="*/ 91877 h 918765"/>
                <a:gd name="connsiteX1" fmla="*/ 91877 w 7442001"/>
                <a:gd name="connsiteY1" fmla="*/ 0 h 918765"/>
                <a:gd name="connsiteX2" fmla="*/ 7350125 w 7442001"/>
                <a:gd name="connsiteY2" fmla="*/ 0 h 918765"/>
                <a:gd name="connsiteX3" fmla="*/ 7442002 w 7442001"/>
                <a:gd name="connsiteY3" fmla="*/ 91877 h 918765"/>
                <a:gd name="connsiteX4" fmla="*/ 7442001 w 7442001"/>
                <a:gd name="connsiteY4" fmla="*/ 826889 h 918765"/>
                <a:gd name="connsiteX5" fmla="*/ 7350124 w 7442001"/>
                <a:gd name="connsiteY5" fmla="*/ 918766 h 918765"/>
                <a:gd name="connsiteX6" fmla="*/ 91877 w 7442001"/>
                <a:gd name="connsiteY6" fmla="*/ 918765 h 918765"/>
                <a:gd name="connsiteX7" fmla="*/ 0 w 7442001"/>
                <a:gd name="connsiteY7" fmla="*/ 826888 h 918765"/>
                <a:gd name="connsiteX8" fmla="*/ 0 w 7442001"/>
                <a:gd name="connsiteY8" fmla="*/ 91877 h 91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2001" h="918765">
                  <a:moveTo>
                    <a:pt x="0" y="91877"/>
                  </a:moveTo>
                  <a:cubicBezTo>
                    <a:pt x="0" y="41135"/>
                    <a:pt x="41135" y="0"/>
                    <a:pt x="91877" y="0"/>
                  </a:cubicBezTo>
                  <a:lnTo>
                    <a:pt x="7350125" y="0"/>
                  </a:lnTo>
                  <a:cubicBezTo>
                    <a:pt x="7400867" y="0"/>
                    <a:pt x="7442002" y="41135"/>
                    <a:pt x="7442002" y="91877"/>
                  </a:cubicBezTo>
                  <a:cubicBezTo>
                    <a:pt x="7442002" y="336881"/>
                    <a:pt x="7442001" y="581885"/>
                    <a:pt x="7442001" y="826889"/>
                  </a:cubicBezTo>
                  <a:cubicBezTo>
                    <a:pt x="7442001" y="877631"/>
                    <a:pt x="7400866" y="918766"/>
                    <a:pt x="7350124" y="918766"/>
                  </a:cubicBezTo>
                  <a:lnTo>
                    <a:pt x="91877" y="918765"/>
                  </a:lnTo>
                  <a:cubicBezTo>
                    <a:pt x="41135" y="918765"/>
                    <a:pt x="0" y="877630"/>
                    <a:pt x="0" y="826888"/>
                  </a:cubicBezTo>
                  <a:lnTo>
                    <a:pt x="0" y="91877"/>
                  </a:lnTo>
                  <a:close/>
                </a:path>
              </a:pathLst>
            </a:custGeom>
            <a:solidFill>
              <a:schemeClr val="bg1"/>
            </a:solidFill>
            <a:ln w="9525">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110" tIns="77710" rIns="103110" bIns="77710" numCol="1" spcCol="1270" anchor="ctr" anchorCtr="0">
              <a:noAutofit/>
            </a:bodyPr>
            <a:lstStyle/>
            <a:p>
              <a:pPr algn="ctr" defTabSz="1778000">
                <a:lnSpc>
                  <a:spcPct val="90000"/>
                </a:lnSpc>
                <a:spcBef>
                  <a:spcPct val="0"/>
                </a:spcBef>
                <a:spcAft>
                  <a:spcPct val="35000"/>
                </a:spcAft>
              </a:pPr>
              <a:r>
                <a:rPr lang="en-US" sz="3600">
                  <a:solidFill>
                    <a:schemeClr val="tx1"/>
                  </a:solidFill>
                  <a:latin typeface="Candara" panose="020E0502030303020204" pitchFamily="34" charset="0"/>
                </a:rPr>
                <a:t>Prefer a Simple, Unadorned Style</a:t>
              </a:r>
            </a:p>
          </p:txBody>
        </p:sp>
        <p:sp>
          <p:nvSpPr>
            <p:cNvPr id="11" name="Rounded Rectangle 10"/>
            <p:cNvSpPr/>
            <p:nvPr/>
          </p:nvSpPr>
          <p:spPr>
            <a:xfrm>
              <a:off x="457200" y="3135170"/>
              <a:ext cx="918765" cy="913364"/>
            </a:xfrm>
            <a:prstGeom prst="roundRect">
              <a:avLst>
                <a:gd name="adj" fmla="val 16670"/>
              </a:avLst>
            </a:prstGeom>
            <a:solidFill>
              <a:schemeClr val="accent6"/>
            </a:solidFill>
            <a:ln w="9525">
              <a:solidFill>
                <a:srgbClr val="C4341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1431091" y="3135170"/>
              <a:ext cx="7255709" cy="913364"/>
            </a:xfrm>
            <a:custGeom>
              <a:avLst/>
              <a:gdLst>
                <a:gd name="connsiteX0" fmla="*/ 0 w 6468109"/>
                <a:gd name="connsiteY0" fmla="*/ 153158 h 918765"/>
                <a:gd name="connsiteX1" fmla="*/ 153158 w 6468109"/>
                <a:gd name="connsiteY1" fmla="*/ 0 h 918765"/>
                <a:gd name="connsiteX2" fmla="*/ 6314951 w 6468109"/>
                <a:gd name="connsiteY2" fmla="*/ 0 h 918765"/>
                <a:gd name="connsiteX3" fmla="*/ 6468109 w 6468109"/>
                <a:gd name="connsiteY3" fmla="*/ 153158 h 918765"/>
                <a:gd name="connsiteX4" fmla="*/ 6468109 w 6468109"/>
                <a:gd name="connsiteY4" fmla="*/ 765607 h 918765"/>
                <a:gd name="connsiteX5" fmla="*/ 6314951 w 6468109"/>
                <a:gd name="connsiteY5" fmla="*/ 918765 h 918765"/>
                <a:gd name="connsiteX6" fmla="*/ 153158 w 6468109"/>
                <a:gd name="connsiteY6" fmla="*/ 918765 h 918765"/>
                <a:gd name="connsiteX7" fmla="*/ 0 w 6468109"/>
                <a:gd name="connsiteY7" fmla="*/ 765607 h 918765"/>
                <a:gd name="connsiteX8" fmla="*/ 0 w 6468109"/>
                <a:gd name="connsiteY8" fmla="*/ 153158 h 91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8109" h="918765">
                  <a:moveTo>
                    <a:pt x="0" y="153158"/>
                  </a:moveTo>
                  <a:cubicBezTo>
                    <a:pt x="0" y="68571"/>
                    <a:pt x="68571" y="0"/>
                    <a:pt x="153158" y="0"/>
                  </a:cubicBezTo>
                  <a:lnTo>
                    <a:pt x="6314951" y="0"/>
                  </a:lnTo>
                  <a:cubicBezTo>
                    <a:pt x="6399538" y="0"/>
                    <a:pt x="6468109" y="68571"/>
                    <a:pt x="6468109" y="153158"/>
                  </a:cubicBezTo>
                  <a:lnTo>
                    <a:pt x="6468109" y="765607"/>
                  </a:lnTo>
                  <a:cubicBezTo>
                    <a:pt x="6468109" y="850194"/>
                    <a:pt x="6399538" y="918765"/>
                    <a:pt x="6314951" y="918765"/>
                  </a:cubicBezTo>
                  <a:lnTo>
                    <a:pt x="153158" y="918765"/>
                  </a:lnTo>
                  <a:cubicBezTo>
                    <a:pt x="68571" y="918765"/>
                    <a:pt x="0" y="850194"/>
                    <a:pt x="0" y="765607"/>
                  </a:cubicBezTo>
                  <a:lnTo>
                    <a:pt x="0" y="153158"/>
                  </a:lnTo>
                  <a:close/>
                </a:path>
              </a:pathLst>
            </a:custGeom>
            <a:solidFill>
              <a:schemeClr val="bg1"/>
            </a:solidFill>
            <a:ln w="9525">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106" tIns="251106" rIns="251106" bIns="251106" numCol="1" spcCol="1270" anchor="ctr" anchorCtr="0">
              <a:noAutofit/>
            </a:bodyPr>
            <a:lstStyle/>
            <a:p>
              <a:pPr defTabSz="1289050">
                <a:lnSpc>
                  <a:spcPct val="90000"/>
                </a:lnSpc>
                <a:spcBef>
                  <a:spcPct val="0"/>
                </a:spcBef>
                <a:spcAft>
                  <a:spcPct val="35000"/>
                </a:spcAft>
              </a:pPr>
              <a:r>
                <a:rPr lang="en-US" sz="3200">
                  <a:solidFill>
                    <a:schemeClr val="tx1"/>
                  </a:solidFill>
                  <a:latin typeface="Candara" panose="020E0502030303020204" pitchFamily="34" charset="0"/>
                </a:rPr>
                <a:t>Support the “You” Attitude</a:t>
              </a:r>
            </a:p>
          </p:txBody>
        </p:sp>
        <p:sp>
          <p:nvSpPr>
            <p:cNvPr id="13" name="Rounded Rectangle 12"/>
            <p:cNvSpPr/>
            <p:nvPr/>
          </p:nvSpPr>
          <p:spPr>
            <a:xfrm>
              <a:off x="457200" y="4158137"/>
              <a:ext cx="918765" cy="913364"/>
            </a:xfrm>
            <a:prstGeom prst="roundRect">
              <a:avLst>
                <a:gd name="adj" fmla="val 16670"/>
              </a:avLst>
            </a:prstGeom>
            <a:solidFill>
              <a:srgbClr val="F79646"/>
            </a:solidFill>
            <a:ln w="9525">
              <a:solidFill>
                <a:srgbClr val="C4341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1431091" y="4158137"/>
              <a:ext cx="7255709" cy="913364"/>
            </a:xfrm>
            <a:custGeom>
              <a:avLst/>
              <a:gdLst>
                <a:gd name="connsiteX0" fmla="*/ 0 w 6468109"/>
                <a:gd name="connsiteY0" fmla="*/ 153158 h 918765"/>
                <a:gd name="connsiteX1" fmla="*/ 153158 w 6468109"/>
                <a:gd name="connsiteY1" fmla="*/ 0 h 918765"/>
                <a:gd name="connsiteX2" fmla="*/ 6314951 w 6468109"/>
                <a:gd name="connsiteY2" fmla="*/ 0 h 918765"/>
                <a:gd name="connsiteX3" fmla="*/ 6468109 w 6468109"/>
                <a:gd name="connsiteY3" fmla="*/ 153158 h 918765"/>
                <a:gd name="connsiteX4" fmla="*/ 6468109 w 6468109"/>
                <a:gd name="connsiteY4" fmla="*/ 765607 h 918765"/>
                <a:gd name="connsiteX5" fmla="*/ 6314951 w 6468109"/>
                <a:gd name="connsiteY5" fmla="*/ 918765 h 918765"/>
                <a:gd name="connsiteX6" fmla="*/ 153158 w 6468109"/>
                <a:gd name="connsiteY6" fmla="*/ 918765 h 918765"/>
                <a:gd name="connsiteX7" fmla="*/ 0 w 6468109"/>
                <a:gd name="connsiteY7" fmla="*/ 765607 h 918765"/>
                <a:gd name="connsiteX8" fmla="*/ 0 w 6468109"/>
                <a:gd name="connsiteY8" fmla="*/ 153158 h 91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8109" h="918765">
                  <a:moveTo>
                    <a:pt x="0" y="153158"/>
                  </a:moveTo>
                  <a:cubicBezTo>
                    <a:pt x="0" y="68571"/>
                    <a:pt x="68571" y="0"/>
                    <a:pt x="153158" y="0"/>
                  </a:cubicBezTo>
                  <a:lnTo>
                    <a:pt x="6314951" y="0"/>
                  </a:lnTo>
                  <a:cubicBezTo>
                    <a:pt x="6399538" y="0"/>
                    <a:pt x="6468109" y="68571"/>
                    <a:pt x="6468109" y="153158"/>
                  </a:cubicBezTo>
                  <a:lnTo>
                    <a:pt x="6468109" y="765607"/>
                  </a:lnTo>
                  <a:cubicBezTo>
                    <a:pt x="6468109" y="850194"/>
                    <a:pt x="6399538" y="918765"/>
                    <a:pt x="6314951" y="918765"/>
                  </a:cubicBezTo>
                  <a:lnTo>
                    <a:pt x="153158" y="918765"/>
                  </a:lnTo>
                  <a:cubicBezTo>
                    <a:pt x="68571" y="918765"/>
                    <a:pt x="0" y="850194"/>
                    <a:pt x="0" y="765607"/>
                  </a:cubicBezTo>
                  <a:lnTo>
                    <a:pt x="0" y="153158"/>
                  </a:lnTo>
                  <a:close/>
                </a:path>
              </a:pathLst>
            </a:custGeom>
            <a:solidFill>
              <a:schemeClr val="bg1"/>
            </a:solidFill>
            <a:ln w="9525">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106" tIns="251106" rIns="251106" bIns="251106" numCol="1" spcCol="1270" anchor="ctr" anchorCtr="0">
              <a:noAutofit/>
            </a:bodyPr>
            <a:lstStyle/>
            <a:p>
              <a:pPr defTabSz="1289050">
                <a:lnSpc>
                  <a:spcPct val="90000"/>
                </a:lnSpc>
                <a:spcBef>
                  <a:spcPct val="0"/>
                </a:spcBef>
                <a:spcAft>
                  <a:spcPct val="35000"/>
                </a:spcAft>
              </a:pPr>
              <a:r>
                <a:rPr lang="en-US" sz="3200">
                  <a:solidFill>
                    <a:schemeClr val="tx1"/>
                  </a:solidFill>
                  <a:latin typeface="Candara" panose="020E0502030303020204" pitchFamily="34" charset="0"/>
                </a:rPr>
                <a:t>Show Respect for the Audience</a:t>
              </a:r>
            </a:p>
          </p:txBody>
        </p:sp>
        <p:sp>
          <p:nvSpPr>
            <p:cNvPr id="15" name="Rounded Rectangle 14"/>
            <p:cNvSpPr/>
            <p:nvPr/>
          </p:nvSpPr>
          <p:spPr>
            <a:xfrm>
              <a:off x="457200" y="5181106"/>
              <a:ext cx="918765" cy="913364"/>
            </a:xfrm>
            <a:prstGeom prst="roundRect">
              <a:avLst>
                <a:gd name="adj" fmla="val 16670"/>
              </a:avLst>
            </a:prstGeom>
            <a:solidFill>
              <a:srgbClr val="F79646"/>
            </a:solidFill>
            <a:ln w="9525">
              <a:solidFill>
                <a:srgbClr val="C4341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15"/>
            <p:cNvSpPr/>
            <p:nvPr/>
          </p:nvSpPr>
          <p:spPr>
            <a:xfrm>
              <a:off x="1431091" y="5181107"/>
              <a:ext cx="7255709" cy="913364"/>
            </a:xfrm>
            <a:custGeom>
              <a:avLst/>
              <a:gdLst>
                <a:gd name="connsiteX0" fmla="*/ 0 w 6468109"/>
                <a:gd name="connsiteY0" fmla="*/ 153158 h 918765"/>
                <a:gd name="connsiteX1" fmla="*/ 153158 w 6468109"/>
                <a:gd name="connsiteY1" fmla="*/ 0 h 918765"/>
                <a:gd name="connsiteX2" fmla="*/ 6314951 w 6468109"/>
                <a:gd name="connsiteY2" fmla="*/ 0 h 918765"/>
                <a:gd name="connsiteX3" fmla="*/ 6468109 w 6468109"/>
                <a:gd name="connsiteY3" fmla="*/ 153158 h 918765"/>
                <a:gd name="connsiteX4" fmla="*/ 6468109 w 6468109"/>
                <a:gd name="connsiteY4" fmla="*/ 765607 h 918765"/>
                <a:gd name="connsiteX5" fmla="*/ 6314951 w 6468109"/>
                <a:gd name="connsiteY5" fmla="*/ 918765 h 918765"/>
                <a:gd name="connsiteX6" fmla="*/ 153158 w 6468109"/>
                <a:gd name="connsiteY6" fmla="*/ 918765 h 918765"/>
                <a:gd name="connsiteX7" fmla="*/ 0 w 6468109"/>
                <a:gd name="connsiteY7" fmla="*/ 765607 h 918765"/>
                <a:gd name="connsiteX8" fmla="*/ 0 w 6468109"/>
                <a:gd name="connsiteY8" fmla="*/ 153158 h 91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8109" h="918765">
                  <a:moveTo>
                    <a:pt x="0" y="153158"/>
                  </a:moveTo>
                  <a:cubicBezTo>
                    <a:pt x="0" y="68571"/>
                    <a:pt x="68571" y="0"/>
                    <a:pt x="153158" y="0"/>
                  </a:cubicBezTo>
                  <a:lnTo>
                    <a:pt x="6314951" y="0"/>
                  </a:lnTo>
                  <a:cubicBezTo>
                    <a:pt x="6399538" y="0"/>
                    <a:pt x="6468109" y="68571"/>
                    <a:pt x="6468109" y="153158"/>
                  </a:cubicBezTo>
                  <a:lnTo>
                    <a:pt x="6468109" y="765607"/>
                  </a:lnTo>
                  <a:cubicBezTo>
                    <a:pt x="6468109" y="850194"/>
                    <a:pt x="6399538" y="918765"/>
                    <a:pt x="6314951" y="918765"/>
                  </a:cubicBezTo>
                  <a:lnTo>
                    <a:pt x="153158" y="918765"/>
                  </a:lnTo>
                  <a:cubicBezTo>
                    <a:pt x="68571" y="918765"/>
                    <a:pt x="0" y="850194"/>
                    <a:pt x="0" y="765607"/>
                  </a:cubicBezTo>
                  <a:lnTo>
                    <a:pt x="0" y="153158"/>
                  </a:lnTo>
                  <a:close/>
                </a:path>
              </a:pathLst>
            </a:custGeom>
            <a:solidFill>
              <a:schemeClr val="bg1"/>
            </a:solidFill>
            <a:ln w="9525">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106" tIns="251106" rIns="251106" bIns="251106" numCol="1" spcCol="1270" anchor="ctr" anchorCtr="0">
              <a:noAutofit/>
            </a:bodyPr>
            <a:lstStyle/>
            <a:p>
              <a:pPr defTabSz="1289050">
                <a:lnSpc>
                  <a:spcPct val="90000"/>
                </a:lnSpc>
                <a:spcBef>
                  <a:spcPct val="0"/>
                </a:spcBef>
                <a:spcAft>
                  <a:spcPct val="35000"/>
                </a:spcAft>
              </a:pPr>
              <a:r>
                <a:rPr lang="en-US" sz="3200">
                  <a:solidFill>
                    <a:schemeClr val="tx1"/>
                  </a:solidFill>
                  <a:latin typeface="Candara" panose="020E0502030303020204" pitchFamily="34" charset="0"/>
                </a:rPr>
                <a:t>Boost Productivity and Profitability</a:t>
              </a:r>
            </a:p>
          </p:txBody>
        </p:sp>
      </p:grpSp>
    </p:spTree>
    <p:extLst>
      <p:ext uri="{BB962C8B-B14F-4D97-AF65-F5344CB8AC3E}">
        <p14:creationId xmlns:p14="http://schemas.microsoft.com/office/powerpoint/2010/main" val="3943747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Definition of plain language</a:t>
            </a:r>
          </a:p>
        </p:txBody>
      </p:sp>
      <p:sp>
        <p:nvSpPr>
          <p:cNvPr id="3" name="Date Placeholder 2"/>
          <p:cNvSpPr>
            <a:spLocks noGrp="1"/>
          </p:cNvSpPr>
          <p:nvPr>
            <p:ph type="dt" sz="half" idx="10"/>
          </p:nvPr>
        </p:nvSpPr>
        <p:spPr/>
        <p:txBody>
          <a:bodyPr/>
          <a:lstStyle/>
          <a:p>
            <a:r>
              <a:rPr lang="en-US"/>
              <a:t>Copyright © 2017 Pearson Education, Ltd.     </a:t>
            </a:r>
          </a:p>
        </p:txBody>
      </p:sp>
      <p:sp>
        <p:nvSpPr>
          <p:cNvPr id="6" name="Content Placeholder 5"/>
          <p:cNvSpPr>
            <a:spLocks noGrp="1"/>
          </p:cNvSpPr>
          <p:nvPr>
            <p:ph idx="1"/>
          </p:nvPr>
        </p:nvSpPr>
        <p:spPr/>
        <p:txBody>
          <a:bodyPr/>
          <a:lstStyle/>
          <a:p>
            <a:pPr marL="0" indent="0">
              <a:buNone/>
            </a:pPr>
            <a:r>
              <a:rPr lang="en-US"/>
              <a:t>Plain language presents information in a simple, unadorned style so that your audience can easily grasp your meaning—language that recipients “can read, understand, and act upon the first time they read it.” </a:t>
            </a:r>
          </a:p>
        </p:txBody>
      </p:sp>
      <p:sp>
        <p:nvSpPr>
          <p:cNvPr id="4" name="Slide Number Placeholder 3"/>
          <p:cNvSpPr>
            <a:spLocks noGrp="1"/>
          </p:cNvSpPr>
          <p:nvPr>
            <p:ph type="sldNum" sz="quarter" idx="4294967295"/>
          </p:nvPr>
        </p:nvSpPr>
        <p:spPr>
          <a:xfrm>
            <a:off x="0" y="6356350"/>
            <a:ext cx="4114800" cy="365125"/>
          </a:xfrm>
        </p:spPr>
        <p:txBody>
          <a:bodyPr/>
          <a:lstStyle/>
          <a:p>
            <a:r>
              <a:rPr lang="en-US"/>
              <a:t>Chapter 5 - </a:t>
            </a:r>
            <a:fld id="{804C9F19-5BDA-4F37-8F17-F056B0263123}" type="slidenum">
              <a:rPr lang="en-US" smtClean="0"/>
              <a:pPr/>
              <a:t>46</a:t>
            </a:fld>
            <a:endParaRPr lang="en-US"/>
          </a:p>
        </p:txBody>
      </p:sp>
    </p:spTree>
    <p:extLst>
      <p:ext uri="{BB962C8B-B14F-4D97-AF65-F5344CB8AC3E}">
        <p14:creationId xmlns:p14="http://schemas.microsoft.com/office/powerpoint/2010/main" val="2147563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solidFill>
            <a:srgbClr val="1F497D"/>
          </a:solidFill>
          <a:ln w="9525">
            <a:solidFill>
              <a:schemeClr val="tx1"/>
            </a:solidFill>
          </a:ln>
          <a:effectLst/>
        </p:spPr>
        <p:txBody>
          <a:bodyPr/>
          <a:lstStyle/>
          <a:p>
            <a:r>
              <a:rPr lang="en-US">
                <a:solidFill>
                  <a:schemeClr val="bg1"/>
                </a:solidFill>
              </a:rPr>
              <a:t>Using Plain Language</a:t>
            </a:r>
          </a:p>
        </p:txBody>
      </p:sp>
      <p:sp>
        <p:nvSpPr>
          <p:cNvPr id="13" name="Date Placeholder 2"/>
          <p:cNvSpPr>
            <a:spLocks noGrp="1"/>
          </p:cNvSpPr>
          <p:nvPr>
            <p:ph type="dt" sz="half" idx="10"/>
          </p:nvPr>
        </p:nvSpPr>
        <p:spPr/>
        <p:txBody>
          <a:bodyPr/>
          <a:lstStyle/>
          <a:p>
            <a:r>
              <a:rPr lang="en-US"/>
              <a:t>Copyright © 2017 Pearson Education, Ltd.     </a:t>
            </a:r>
          </a:p>
        </p:txBody>
      </p:sp>
      <p:sp>
        <p:nvSpPr>
          <p:cNvPr id="2" name="Content Placeholder 1"/>
          <p:cNvSpPr>
            <a:spLocks noGrp="1"/>
          </p:cNvSpPr>
          <p:nvPr>
            <p:ph idx="1"/>
          </p:nvPr>
        </p:nvSpPr>
        <p:spPr/>
        <p:txBody>
          <a:bodyPr/>
          <a:lstStyle/>
          <a:p>
            <a:endParaRPr lang="en-US"/>
          </a:p>
        </p:txBody>
      </p:sp>
      <p:sp>
        <p:nvSpPr>
          <p:cNvPr id="14" name="Slide Number Placeholder 3"/>
          <p:cNvSpPr>
            <a:spLocks noGrp="1"/>
          </p:cNvSpPr>
          <p:nvPr>
            <p:ph type="sldNum" sz="quarter" idx="4294967295"/>
          </p:nvPr>
        </p:nvSpPr>
        <p:spPr>
          <a:xfrm>
            <a:off x="0" y="6356350"/>
            <a:ext cx="4114800" cy="365125"/>
          </a:xfrm>
        </p:spPr>
        <p:txBody>
          <a:bodyPr/>
          <a:lstStyle/>
          <a:p>
            <a:r>
              <a:rPr lang="en-US"/>
              <a:t>Chapter 5 - </a:t>
            </a:r>
            <a:fld id="{66C90FC6-57EA-42C8-AE27-32F0B3D6808A}" type="slidenum">
              <a:rPr lang="en-US"/>
              <a:pPr/>
              <a:t>47</a:t>
            </a:fld>
            <a:endParaRPr lang="en-US"/>
          </a:p>
        </p:txBody>
      </p:sp>
      <p:pic>
        <p:nvPicPr>
          <p:cNvPr id="3" name="Picture 2"/>
          <p:cNvPicPr>
            <a:picLocks noChangeAspect="1"/>
          </p:cNvPicPr>
          <p:nvPr/>
        </p:nvPicPr>
        <p:blipFill>
          <a:blip r:embed="rId3" cstate="print"/>
          <a:stretch>
            <a:fillRect/>
          </a:stretch>
        </p:blipFill>
        <p:spPr>
          <a:xfrm>
            <a:off x="2819400" y="1981200"/>
            <a:ext cx="6858000" cy="3999420"/>
          </a:xfrm>
          <a:prstGeom prst="rect">
            <a:avLst/>
          </a:prstGeom>
        </p:spPr>
      </p:pic>
    </p:spTree>
    <p:extLst>
      <p:ext uri="{BB962C8B-B14F-4D97-AF65-F5344CB8AC3E}">
        <p14:creationId xmlns:p14="http://schemas.microsoft.com/office/powerpoint/2010/main" val="1265508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958" y="741405"/>
            <a:ext cx="9969842" cy="962798"/>
          </a:xfrm>
          <a:solidFill>
            <a:schemeClr val="tx2"/>
          </a:solidFill>
        </p:spPr>
        <p:txBody>
          <a:bodyPr>
            <a:normAutofit fontScale="90000"/>
          </a:bodyPr>
          <a:lstStyle/>
          <a:p>
            <a:r>
              <a:rPr lang="en-US">
                <a:solidFill>
                  <a:schemeClr val="bg1"/>
                </a:solidFill>
              </a:rPr>
              <a:t>Selecting Active Voice </a:t>
            </a:r>
            <a:br>
              <a:rPr lang="en-US">
                <a:solidFill>
                  <a:schemeClr val="bg1"/>
                </a:solidFill>
              </a:rPr>
            </a:br>
            <a:r>
              <a:rPr lang="en-US">
                <a:solidFill>
                  <a:schemeClr val="bg1"/>
                </a:solidFill>
              </a:rPr>
              <a:t>or Passive Voice </a:t>
            </a:r>
            <a:r>
              <a:rPr lang="en-US" sz="2400">
                <a:solidFill>
                  <a:schemeClr val="bg1"/>
                </a:solidFill>
              </a:rPr>
              <a:t>(1 of 2)</a:t>
            </a:r>
          </a:p>
        </p:txBody>
      </p:sp>
      <p:sp>
        <p:nvSpPr>
          <p:cNvPr id="3" name="Date Placeholder 2"/>
          <p:cNvSpPr>
            <a:spLocks noGrp="1"/>
          </p:cNvSpPr>
          <p:nvPr>
            <p:ph type="dt" sz="half" idx="10"/>
          </p:nvPr>
        </p:nvSpPr>
        <p:spPr/>
        <p:txBody>
          <a:bodyPr/>
          <a:lstStyle/>
          <a:p>
            <a:r>
              <a:rPr lang="en-US"/>
              <a:t>Copyright © 2017 Pearson Education, Ltd.     </a:t>
            </a:r>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0" y="6356350"/>
            <a:ext cx="4114800" cy="365125"/>
          </a:xfrm>
        </p:spPr>
        <p:txBody>
          <a:bodyPr/>
          <a:lstStyle/>
          <a:p>
            <a:r>
              <a:rPr lang="en-US"/>
              <a:t>Chapter 5 - </a:t>
            </a:r>
            <a:fld id="{804C9F19-5BDA-4F37-8F17-F056B0263123}" type="slidenum">
              <a:rPr lang="en-US" smtClean="0"/>
              <a:pPr/>
              <a:t>48</a:t>
            </a:fld>
            <a:endParaRPr lang="en-US"/>
          </a:p>
        </p:txBody>
      </p:sp>
      <p:grpSp>
        <p:nvGrpSpPr>
          <p:cNvPr id="6" name="Group 5"/>
          <p:cNvGrpSpPr/>
          <p:nvPr/>
        </p:nvGrpSpPr>
        <p:grpSpPr>
          <a:xfrm>
            <a:off x="1924878" y="2198262"/>
            <a:ext cx="8077200" cy="4021920"/>
            <a:chOff x="533400" y="2065740"/>
            <a:chExt cx="8077200" cy="4021920"/>
          </a:xfrm>
        </p:grpSpPr>
        <p:sp>
          <p:nvSpPr>
            <p:cNvPr id="8" name="Freeform 7"/>
            <p:cNvSpPr/>
            <p:nvPr/>
          </p:nvSpPr>
          <p:spPr>
            <a:xfrm>
              <a:off x="533400" y="2065740"/>
              <a:ext cx="8077200" cy="952500"/>
            </a:xfrm>
            <a:custGeom>
              <a:avLst/>
              <a:gdLst>
                <a:gd name="connsiteX0" fmla="*/ 0 w 8077200"/>
                <a:gd name="connsiteY0" fmla="*/ 177844 h 1067040"/>
                <a:gd name="connsiteX1" fmla="*/ 177844 w 8077200"/>
                <a:gd name="connsiteY1" fmla="*/ 0 h 1067040"/>
                <a:gd name="connsiteX2" fmla="*/ 7899356 w 8077200"/>
                <a:gd name="connsiteY2" fmla="*/ 0 h 1067040"/>
                <a:gd name="connsiteX3" fmla="*/ 8077200 w 8077200"/>
                <a:gd name="connsiteY3" fmla="*/ 177844 h 1067040"/>
                <a:gd name="connsiteX4" fmla="*/ 8077200 w 8077200"/>
                <a:gd name="connsiteY4" fmla="*/ 889196 h 1067040"/>
                <a:gd name="connsiteX5" fmla="*/ 7899356 w 8077200"/>
                <a:gd name="connsiteY5" fmla="*/ 1067040 h 1067040"/>
                <a:gd name="connsiteX6" fmla="*/ 177844 w 8077200"/>
                <a:gd name="connsiteY6" fmla="*/ 1067040 h 1067040"/>
                <a:gd name="connsiteX7" fmla="*/ 0 w 8077200"/>
                <a:gd name="connsiteY7" fmla="*/ 889196 h 1067040"/>
                <a:gd name="connsiteX8" fmla="*/ 0 w 8077200"/>
                <a:gd name="connsiteY8" fmla="*/ 177844 h 106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7200" h="1067040">
                  <a:moveTo>
                    <a:pt x="0" y="177844"/>
                  </a:moveTo>
                  <a:cubicBezTo>
                    <a:pt x="0" y="79623"/>
                    <a:pt x="79623" y="0"/>
                    <a:pt x="177844" y="0"/>
                  </a:cubicBezTo>
                  <a:lnTo>
                    <a:pt x="7899356" y="0"/>
                  </a:lnTo>
                  <a:cubicBezTo>
                    <a:pt x="7997577" y="0"/>
                    <a:pt x="8077200" y="79623"/>
                    <a:pt x="8077200" y="177844"/>
                  </a:cubicBezTo>
                  <a:lnTo>
                    <a:pt x="8077200" y="889196"/>
                  </a:lnTo>
                  <a:cubicBezTo>
                    <a:pt x="8077200" y="987417"/>
                    <a:pt x="7997577" y="1067040"/>
                    <a:pt x="7899356" y="1067040"/>
                  </a:cubicBezTo>
                  <a:lnTo>
                    <a:pt x="177844" y="1067040"/>
                  </a:lnTo>
                  <a:cubicBezTo>
                    <a:pt x="79623" y="1067040"/>
                    <a:pt x="0" y="987417"/>
                    <a:pt x="0" y="889196"/>
                  </a:cubicBezTo>
                  <a:lnTo>
                    <a:pt x="0" y="177844"/>
                  </a:lnTo>
                  <a:close/>
                </a:path>
              </a:pathLst>
            </a:custGeom>
            <a:solidFill>
              <a:srgbClr val="EAEAEA"/>
            </a:solidFill>
            <a:ln w="9525">
              <a:solidFill>
                <a:schemeClr val="bg1">
                  <a:lumMod val="75000"/>
                </a:schemeClr>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89" tIns="166389" rIns="166389" bIns="166389" numCol="1" spcCol="1270" anchor="ctr" anchorCtr="0">
              <a:noAutofit/>
            </a:bodyPr>
            <a:lstStyle/>
            <a:p>
              <a:pPr defTabSz="1333500">
                <a:lnSpc>
                  <a:spcPct val="90000"/>
                </a:lnSpc>
                <a:spcBef>
                  <a:spcPct val="0"/>
                </a:spcBef>
                <a:spcAft>
                  <a:spcPct val="35000"/>
                </a:spcAft>
              </a:pPr>
              <a:r>
                <a:rPr lang="en-US" sz="3000">
                  <a:solidFill>
                    <a:schemeClr val="tx1"/>
                  </a:solidFill>
                  <a:latin typeface="Candara" panose="020E0502030303020204" pitchFamily="34" charset="0"/>
                </a:rPr>
                <a:t>Dull and Indirect (Passive Voice)</a:t>
              </a:r>
            </a:p>
          </p:txBody>
        </p:sp>
        <p:sp>
          <p:nvSpPr>
            <p:cNvPr id="9" name="Freeform 8"/>
            <p:cNvSpPr/>
            <p:nvPr/>
          </p:nvSpPr>
          <p:spPr>
            <a:xfrm>
              <a:off x="533400" y="3132780"/>
              <a:ext cx="8077200" cy="943920"/>
            </a:xfrm>
            <a:custGeom>
              <a:avLst/>
              <a:gdLst>
                <a:gd name="connsiteX0" fmla="*/ 0 w 8077200"/>
                <a:gd name="connsiteY0" fmla="*/ 0 h 943920"/>
                <a:gd name="connsiteX1" fmla="*/ 8077200 w 8077200"/>
                <a:gd name="connsiteY1" fmla="*/ 0 h 943920"/>
                <a:gd name="connsiteX2" fmla="*/ 8077200 w 8077200"/>
                <a:gd name="connsiteY2" fmla="*/ 943920 h 943920"/>
                <a:gd name="connsiteX3" fmla="*/ 0 w 8077200"/>
                <a:gd name="connsiteY3" fmla="*/ 943920 h 943920"/>
                <a:gd name="connsiteX4" fmla="*/ 0 w 8077200"/>
                <a:gd name="connsiteY4" fmla="*/ 0 h 94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200" h="943920">
                  <a:moveTo>
                    <a:pt x="0" y="0"/>
                  </a:moveTo>
                  <a:lnTo>
                    <a:pt x="8077200" y="0"/>
                  </a:lnTo>
                  <a:lnTo>
                    <a:pt x="8077200" y="943920"/>
                  </a:lnTo>
                  <a:lnTo>
                    <a:pt x="0" y="9439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451" tIns="33020" rIns="184912" bIns="33020" numCol="1" spcCol="1270" anchor="t" anchorCtr="0">
              <a:noAutofit/>
            </a:bodyPr>
            <a:lstStyle/>
            <a:p>
              <a:pPr marL="228600" lvl="1" indent="-228600" defTabSz="1155700">
                <a:lnSpc>
                  <a:spcPct val="90000"/>
                </a:lnSpc>
                <a:spcBef>
                  <a:spcPts val="600"/>
                </a:spcBef>
                <a:spcAft>
                  <a:spcPct val="20000"/>
                </a:spcAft>
                <a:buChar char="••"/>
              </a:pPr>
              <a:r>
                <a:rPr lang="en-US" sz="2600">
                  <a:latin typeface="Candara" panose="020E0502030303020204" pitchFamily="34" charset="0"/>
                </a:rPr>
                <a:t>Legal problems are created by this contract.</a:t>
              </a:r>
            </a:p>
            <a:p>
              <a:pPr marL="228600" lvl="1" indent="-228600" defTabSz="1155700">
                <a:lnSpc>
                  <a:spcPct val="90000"/>
                </a:lnSpc>
                <a:spcBef>
                  <a:spcPct val="0"/>
                </a:spcBef>
                <a:spcAft>
                  <a:spcPct val="20000"/>
                </a:spcAft>
                <a:buChar char="••"/>
              </a:pPr>
              <a:r>
                <a:rPr lang="en-US" sz="2600">
                  <a:latin typeface="Candara" panose="020E0502030303020204" pitchFamily="34" charset="0"/>
                </a:rPr>
                <a:t>The new system was proposed by the project team.</a:t>
              </a:r>
            </a:p>
          </p:txBody>
        </p:sp>
        <p:sp>
          <p:nvSpPr>
            <p:cNvPr id="10" name="Freeform 9"/>
            <p:cNvSpPr/>
            <p:nvPr/>
          </p:nvSpPr>
          <p:spPr>
            <a:xfrm>
              <a:off x="533400" y="4076700"/>
              <a:ext cx="8077200" cy="952500"/>
            </a:xfrm>
            <a:custGeom>
              <a:avLst/>
              <a:gdLst>
                <a:gd name="connsiteX0" fmla="*/ 0 w 8077200"/>
                <a:gd name="connsiteY0" fmla="*/ 177844 h 1067040"/>
                <a:gd name="connsiteX1" fmla="*/ 177844 w 8077200"/>
                <a:gd name="connsiteY1" fmla="*/ 0 h 1067040"/>
                <a:gd name="connsiteX2" fmla="*/ 7899356 w 8077200"/>
                <a:gd name="connsiteY2" fmla="*/ 0 h 1067040"/>
                <a:gd name="connsiteX3" fmla="*/ 8077200 w 8077200"/>
                <a:gd name="connsiteY3" fmla="*/ 177844 h 1067040"/>
                <a:gd name="connsiteX4" fmla="*/ 8077200 w 8077200"/>
                <a:gd name="connsiteY4" fmla="*/ 889196 h 1067040"/>
                <a:gd name="connsiteX5" fmla="*/ 7899356 w 8077200"/>
                <a:gd name="connsiteY5" fmla="*/ 1067040 h 1067040"/>
                <a:gd name="connsiteX6" fmla="*/ 177844 w 8077200"/>
                <a:gd name="connsiteY6" fmla="*/ 1067040 h 1067040"/>
                <a:gd name="connsiteX7" fmla="*/ 0 w 8077200"/>
                <a:gd name="connsiteY7" fmla="*/ 889196 h 1067040"/>
                <a:gd name="connsiteX8" fmla="*/ 0 w 8077200"/>
                <a:gd name="connsiteY8" fmla="*/ 177844 h 106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7200" h="1067040">
                  <a:moveTo>
                    <a:pt x="0" y="177844"/>
                  </a:moveTo>
                  <a:cubicBezTo>
                    <a:pt x="0" y="79623"/>
                    <a:pt x="79623" y="0"/>
                    <a:pt x="177844" y="0"/>
                  </a:cubicBezTo>
                  <a:lnTo>
                    <a:pt x="7899356" y="0"/>
                  </a:lnTo>
                  <a:cubicBezTo>
                    <a:pt x="7997577" y="0"/>
                    <a:pt x="8077200" y="79623"/>
                    <a:pt x="8077200" y="177844"/>
                  </a:cubicBezTo>
                  <a:lnTo>
                    <a:pt x="8077200" y="889196"/>
                  </a:lnTo>
                  <a:cubicBezTo>
                    <a:pt x="8077200" y="987417"/>
                    <a:pt x="7997577" y="1067040"/>
                    <a:pt x="7899356" y="1067040"/>
                  </a:cubicBezTo>
                  <a:lnTo>
                    <a:pt x="177844" y="1067040"/>
                  </a:lnTo>
                  <a:cubicBezTo>
                    <a:pt x="79623" y="1067040"/>
                    <a:pt x="0" y="987417"/>
                    <a:pt x="0" y="889196"/>
                  </a:cubicBezTo>
                  <a:lnTo>
                    <a:pt x="0" y="177844"/>
                  </a:lnTo>
                  <a:close/>
                </a:path>
              </a:pathLst>
            </a:custGeom>
            <a:solidFill>
              <a:srgbClr val="EAEAEA"/>
            </a:solidFill>
            <a:ln w="9525">
              <a:solidFill>
                <a:schemeClr val="bg1">
                  <a:lumMod val="75000"/>
                </a:schemeClr>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89" tIns="166389" rIns="166389" bIns="166389" numCol="1" spcCol="1270" anchor="ctr" anchorCtr="0">
              <a:noAutofit/>
            </a:bodyPr>
            <a:lstStyle/>
            <a:p>
              <a:pPr defTabSz="1333500">
                <a:lnSpc>
                  <a:spcPct val="90000"/>
                </a:lnSpc>
                <a:spcBef>
                  <a:spcPct val="0"/>
                </a:spcBef>
                <a:spcAft>
                  <a:spcPct val="35000"/>
                </a:spcAft>
              </a:pPr>
              <a:r>
                <a:rPr lang="en-US" sz="3000">
                  <a:solidFill>
                    <a:schemeClr val="tx1"/>
                  </a:solidFill>
                  <a:latin typeface="Candara" panose="020E0502030303020204" pitchFamily="34" charset="0"/>
                </a:rPr>
                <a:t>Lively and Direct (Active Voice)</a:t>
              </a:r>
            </a:p>
          </p:txBody>
        </p:sp>
        <p:sp>
          <p:nvSpPr>
            <p:cNvPr id="11" name="Freeform 10"/>
            <p:cNvSpPr/>
            <p:nvPr/>
          </p:nvSpPr>
          <p:spPr>
            <a:xfrm>
              <a:off x="533400" y="5143740"/>
              <a:ext cx="8077200" cy="943920"/>
            </a:xfrm>
            <a:custGeom>
              <a:avLst/>
              <a:gdLst>
                <a:gd name="connsiteX0" fmla="*/ 0 w 8077200"/>
                <a:gd name="connsiteY0" fmla="*/ 0 h 943920"/>
                <a:gd name="connsiteX1" fmla="*/ 8077200 w 8077200"/>
                <a:gd name="connsiteY1" fmla="*/ 0 h 943920"/>
                <a:gd name="connsiteX2" fmla="*/ 8077200 w 8077200"/>
                <a:gd name="connsiteY2" fmla="*/ 943920 h 943920"/>
                <a:gd name="connsiteX3" fmla="*/ 0 w 8077200"/>
                <a:gd name="connsiteY3" fmla="*/ 943920 h 943920"/>
                <a:gd name="connsiteX4" fmla="*/ 0 w 8077200"/>
                <a:gd name="connsiteY4" fmla="*/ 0 h 94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200" h="943920">
                  <a:moveTo>
                    <a:pt x="0" y="0"/>
                  </a:moveTo>
                  <a:lnTo>
                    <a:pt x="8077200" y="0"/>
                  </a:lnTo>
                  <a:lnTo>
                    <a:pt x="8077200" y="943920"/>
                  </a:lnTo>
                  <a:lnTo>
                    <a:pt x="0" y="9439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451" tIns="33020" rIns="184912" bIns="33020" numCol="1" spcCol="1270" anchor="t" anchorCtr="0">
              <a:noAutofit/>
            </a:bodyPr>
            <a:lstStyle/>
            <a:p>
              <a:pPr marL="228600" lvl="1" indent="-228600" defTabSz="1155700">
                <a:lnSpc>
                  <a:spcPct val="90000"/>
                </a:lnSpc>
                <a:spcBef>
                  <a:spcPct val="0"/>
                </a:spcBef>
                <a:spcAft>
                  <a:spcPct val="20000"/>
                </a:spcAft>
                <a:buChar char="••"/>
              </a:pPr>
              <a:r>
                <a:rPr lang="en-US" sz="2600">
                  <a:latin typeface="Candara" panose="020E0502030303020204" pitchFamily="34" charset="0"/>
                </a:rPr>
                <a:t>This contract creates legal problems.</a:t>
              </a:r>
            </a:p>
            <a:p>
              <a:pPr marL="228600" lvl="1" indent="-228600" defTabSz="1155700">
                <a:lnSpc>
                  <a:spcPct val="90000"/>
                </a:lnSpc>
                <a:spcBef>
                  <a:spcPct val="0"/>
                </a:spcBef>
                <a:spcAft>
                  <a:spcPct val="20000"/>
                </a:spcAft>
                <a:buChar char="••"/>
              </a:pPr>
              <a:r>
                <a:rPr lang="en-US" sz="2600">
                  <a:latin typeface="Candara" panose="020E0502030303020204" pitchFamily="34" charset="0"/>
                </a:rPr>
                <a:t>The project team proposed a new system. </a:t>
              </a:r>
            </a:p>
          </p:txBody>
        </p:sp>
      </p:grpSp>
    </p:spTree>
    <p:extLst>
      <p:ext uri="{BB962C8B-B14F-4D97-AF65-F5344CB8AC3E}">
        <p14:creationId xmlns:p14="http://schemas.microsoft.com/office/powerpoint/2010/main" val="1031151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a:br>
            <a:r>
              <a:rPr lang="en-US"/>
              <a:t>When to use active voice</a:t>
            </a:r>
          </a:p>
        </p:txBody>
      </p:sp>
      <p:sp>
        <p:nvSpPr>
          <p:cNvPr id="3" name="Date Placeholder 2"/>
          <p:cNvSpPr>
            <a:spLocks noGrp="1"/>
          </p:cNvSpPr>
          <p:nvPr>
            <p:ph type="dt" sz="half" idx="10"/>
          </p:nvPr>
        </p:nvSpPr>
        <p:spPr/>
        <p:txBody>
          <a:bodyPr/>
          <a:lstStyle/>
          <a:p>
            <a:r>
              <a:rPr lang="en-US"/>
              <a:t>Copyright © 2017 Pearson Education, Ltd.     </a:t>
            </a:r>
          </a:p>
        </p:txBody>
      </p:sp>
      <p:sp>
        <p:nvSpPr>
          <p:cNvPr id="5" name="Content Placeholder 4"/>
          <p:cNvSpPr>
            <a:spLocks noGrp="1"/>
          </p:cNvSpPr>
          <p:nvPr>
            <p:ph idx="1"/>
          </p:nvPr>
        </p:nvSpPr>
        <p:spPr/>
        <p:txBody>
          <a:bodyPr/>
          <a:lstStyle/>
          <a:p>
            <a:r>
              <a:rPr lang="en-US" altLang="ja-JP"/>
              <a:t>Use the active voice to produce shorter, stronger sentences and make your writing more vigorous, concise, and generally easier to understand</a:t>
            </a:r>
            <a:endParaRPr lang="en-US"/>
          </a:p>
        </p:txBody>
      </p:sp>
      <p:sp>
        <p:nvSpPr>
          <p:cNvPr id="4" name="Slide Number Placeholder 3"/>
          <p:cNvSpPr>
            <a:spLocks noGrp="1"/>
          </p:cNvSpPr>
          <p:nvPr>
            <p:ph type="sldNum" sz="quarter" idx="4294967295"/>
          </p:nvPr>
        </p:nvSpPr>
        <p:spPr>
          <a:xfrm>
            <a:off x="0" y="6356350"/>
            <a:ext cx="4114800" cy="365125"/>
          </a:xfrm>
        </p:spPr>
        <p:txBody>
          <a:bodyPr/>
          <a:lstStyle/>
          <a:p>
            <a:r>
              <a:rPr lang="en-US"/>
              <a:t>Chapter 5 - </a:t>
            </a:r>
            <a:fld id="{804C9F19-5BDA-4F37-8F17-F056B0263123}" type="slidenum">
              <a:rPr lang="en-US" smtClean="0"/>
              <a:pPr/>
              <a:t>49</a:t>
            </a:fld>
            <a:endParaRPr lang="en-US"/>
          </a:p>
        </p:txBody>
      </p:sp>
    </p:spTree>
    <p:extLst>
      <p:ext uri="{BB962C8B-B14F-4D97-AF65-F5344CB8AC3E}">
        <p14:creationId xmlns:p14="http://schemas.microsoft.com/office/powerpoint/2010/main" val="3517578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C636B-5F08-41EE-8BE7-FFF399F045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939F7D-EBDB-4E43-8247-08AEAF547CE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0897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F497D"/>
          </a:solidFill>
        </p:spPr>
        <p:txBody>
          <a:bodyPr>
            <a:normAutofit/>
          </a:bodyPr>
          <a:lstStyle/>
          <a:p>
            <a:r>
              <a:rPr lang="en-US">
                <a:solidFill>
                  <a:schemeClr val="bg1"/>
                </a:solidFill>
              </a:rPr>
              <a:t>Selecting Active Voice or Passive Voice </a:t>
            </a:r>
            <a:r>
              <a:rPr lang="en-US" sz="2400">
                <a:solidFill>
                  <a:schemeClr val="bg1"/>
                </a:solidFill>
              </a:rPr>
              <a:t>(2 of 2)</a:t>
            </a:r>
          </a:p>
        </p:txBody>
      </p:sp>
      <p:sp>
        <p:nvSpPr>
          <p:cNvPr id="3" name="Date Placeholder 2"/>
          <p:cNvSpPr>
            <a:spLocks noGrp="1"/>
          </p:cNvSpPr>
          <p:nvPr>
            <p:ph type="dt" sz="half" idx="10"/>
          </p:nvPr>
        </p:nvSpPr>
        <p:spPr/>
        <p:txBody>
          <a:bodyPr/>
          <a:lstStyle/>
          <a:p>
            <a:r>
              <a:rPr lang="en-US"/>
              <a:t>Copyright © 2017 Pearson Education, Ltd.     </a:t>
            </a:r>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0" y="6356350"/>
            <a:ext cx="4114800" cy="365125"/>
          </a:xfrm>
        </p:spPr>
        <p:txBody>
          <a:bodyPr/>
          <a:lstStyle/>
          <a:p>
            <a:r>
              <a:rPr lang="en-US"/>
              <a:t>Chapter 5 - </a:t>
            </a:r>
            <a:fld id="{804C9F19-5BDA-4F37-8F17-F056B0263123}" type="slidenum">
              <a:rPr lang="en-US" smtClean="0"/>
              <a:pPr/>
              <a:t>50</a:t>
            </a:fld>
            <a:endParaRPr lang="en-US"/>
          </a:p>
        </p:txBody>
      </p:sp>
      <p:grpSp>
        <p:nvGrpSpPr>
          <p:cNvPr id="6" name="Group 5"/>
          <p:cNvGrpSpPr/>
          <p:nvPr/>
        </p:nvGrpSpPr>
        <p:grpSpPr>
          <a:xfrm>
            <a:off x="2057400" y="2065740"/>
            <a:ext cx="8077200" cy="4021920"/>
            <a:chOff x="533400" y="2065740"/>
            <a:chExt cx="8077200" cy="4021920"/>
          </a:xfrm>
        </p:grpSpPr>
        <p:sp>
          <p:nvSpPr>
            <p:cNvPr id="7" name="Freeform 6"/>
            <p:cNvSpPr/>
            <p:nvPr/>
          </p:nvSpPr>
          <p:spPr>
            <a:xfrm>
              <a:off x="533400" y="2065740"/>
              <a:ext cx="8077200" cy="952500"/>
            </a:xfrm>
            <a:custGeom>
              <a:avLst/>
              <a:gdLst>
                <a:gd name="connsiteX0" fmla="*/ 0 w 8077200"/>
                <a:gd name="connsiteY0" fmla="*/ 177844 h 1067040"/>
                <a:gd name="connsiteX1" fmla="*/ 177844 w 8077200"/>
                <a:gd name="connsiteY1" fmla="*/ 0 h 1067040"/>
                <a:gd name="connsiteX2" fmla="*/ 7899356 w 8077200"/>
                <a:gd name="connsiteY2" fmla="*/ 0 h 1067040"/>
                <a:gd name="connsiteX3" fmla="*/ 8077200 w 8077200"/>
                <a:gd name="connsiteY3" fmla="*/ 177844 h 1067040"/>
                <a:gd name="connsiteX4" fmla="*/ 8077200 w 8077200"/>
                <a:gd name="connsiteY4" fmla="*/ 889196 h 1067040"/>
                <a:gd name="connsiteX5" fmla="*/ 7899356 w 8077200"/>
                <a:gd name="connsiteY5" fmla="*/ 1067040 h 1067040"/>
                <a:gd name="connsiteX6" fmla="*/ 177844 w 8077200"/>
                <a:gd name="connsiteY6" fmla="*/ 1067040 h 1067040"/>
                <a:gd name="connsiteX7" fmla="*/ 0 w 8077200"/>
                <a:gd name="connsiteY7" fmla="*/ 889196 h 1067040"/>
                <a:gd name="connsiteX8" fmla="*/ 0 w 8077200"/>
                <a:gd name="connsiteY8" fmla="*/ 177844 h 106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7200" h="1067040">
                  <a:moveTo>
                    <a:pt x="0" y="177844"/>
                  </a:moveTo>
                  <a:cubicBezTo>
                    <a:pt x="0" y="79623"/>
                    <a:pt x="79623" y="0"/>
                    <a:pt x="177844" y="0"/>
                  </a:cubicBezTo>
                  <a:lnTo>
                    <a:pt x="7899356" y="0"/>
                  </a:lnTo>
                  <a:cubicBezTo>
                    <a:pt x="7997577" y="0"/>
                    <a:pt x="8077200" y="79623"/>
                    <a:pt x="8077200" y="177844"/>
                  </a:cubicBezTo>
                  <a:lnTo>
                    <a:pt x="8077200" y="889196"/>
                  </a:lnTo>
                  <a:cubicBezTo>
                    <a:pt x="8077200" y="987417"/>
                    <a:pt x="7997577" y="1067040"/>
                    <a:pt x="7899356" y="1067040"/>
                  </a:cubicBezTo>
                  <a:lnTo>
                    <a:pt x="177844" y="1067040"/>
                  </a:lnTo>
                  <a:cubicBezTo>
                    <a:pt x="79623" y="1067040"/>
                    <a:pt x="0" y="987417"/>
                    <a:pt x="0" y="889196"/>
                  </a:cubicBezTo>
                  <a:lnTo>
                    <a:pt x="0" y="177844"/>
                  </a:lnTo>
                  <a:close/>
                </a:path>
              </a:pathLst>
            </a:custGeom>
            <a:solidFill>
              <a:srgbClr val="EAEAEA"/>
            </a:solidFill>
            <a:ln w="9525">
              <a:solidFill>
                <a:schemeClr val="bg1">
                  <a:lumMod val="75000"/>
                </a:schemeClr>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89" tIns="166389" rIns="166389" bIns="166389" numCol="1" spcCol="1270" anchor="ctr" anchorCtr="0">
              <a:noAutofit/>
            </a:bodyPr>
            <a:lstStyle/>
            <a:p>
              <a:pPr defTabSz="1333500">
                <a:lnSpc>
                  <a:spcPct val="90000"/>
                </a:lnSpc>
                <a:spcBef>
                  <a:spcPct val="0"/>
                </a:spcBef>
                <a:spcAft>
                  <a:spcPct val="35000"/>
                </a:spcAft>
              </a:pPr>
              <a:r>
                <a:rPr lang="en-US" sz="3000">
                  <a:solidFill>
                    <a:schemeClr val="tx1"/>
                  </a:solidFill>
                  <a:latin typeface="Candara" panose="020E0502030303020204" pitchFamily="34" charset="0"/>
                </a:rPr>
                <a:t>Accusatory or Self-Congratulatory (Active Voice)</a:t>
              </a:r>
            </a:p>
          </p:txBody>
        </p:sp>
        <p:sp>
          <p:nvSpPr>
            <p:cNvPr id="8" name="Freeform 7"/>
            <p:cNvSpPr/>
            <p:nvPr/>
          </p:nvSpPr>
          <p:spPr>
            <a:xfrm>
              <a:off x="533400" y="3132780"/>
              <a:ext cx="8077200" cy="943920"/>
            </a:xfrm>
            <a:custGeom>
              <a:avLst/>
              <a:gdLst>
                <a:gd name="connsiteX0" fmla="*/ 0 w 8077200"/>
                <a:gd name="connsiteY0" fmla="*/ 0 h 943920"/>
                <a:gd name="connsiteX1" fmla="*/ 8077200 w 8077200"/>
                <a:gd name="connsiteY1" fmla="*/ 0 h 943920"/>
                <a:gd name="connsiteX2" fmla="*/ 8077200 w 8077200"/>
                <a:gd name="connsiteY2" fmla="*/ 943920 h 943920"/>
                <a:gd name="connsiteX3" fmla="*/ 0 w 8077200"/>
                <a:gd name="connsiteY3" fmla="*/ 943920 h 943920"/>
                <a:gd name="connsiteX4" fmla="*/ 0 w 8077200"/>
                <a:gd name="connsiteY4" fmla="*/ 0 h 94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200" h="943920">
                  <a:moveTo>
                    <a:pt x="0" y="0"/>
                  </a:moveTo>
                  <a:lnTo>
                    <a:pt x="8077200" y="0"/>
                  </a:lnTo>
                  <a:lnTo>
                    <a:pt x="8077200" y="943920"/>
                  </a:lnTo>
                  <a:lnTo>
                    <a:pt x="0" y="9439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451" tIns="33020" rIns="184912" bIns="33020" numCol="1" spcCol="1270" anchor="t" anchorCtr="0">
              <a:noAutofit/>
            </a:bodyPr>
            <a:lstStyle/>
            <a:p>
              <a:pPr marL="228600" lvl="1" indent="-228600" defTabSz="1155700">
                <a:lnSpc>
                  <a:spcPct val="90000"/>
                </a:lnSpc>
                <a:spcBef>
                  <a:spcPct val="0"/>
                </a:spcBef>
                <a:spcAft>
                  <a:spcPct val="20000"/>
                </a:spcAft>
                <a:buChar char="••"/>
              </a:pPr>
              <a:r>
                <a:rPr lang="en-US" sz="2600">
                  <a:latin typeface="Candara" panose="020E0502030303020204" pitchFamily="34" charset="0"/>
                </a:rPr>
                <a:t>You lost the shipment.</a:t>
              </a:r>
            </a:p>
            <a:p>
              <a:pPr marL="228600" lvl="1" indent="-228600" defTabSz="1155700">
                <a:lnSpc>
                  <a:spcPct val="90000"/>
                </a:lnSpc>
                <a:spcBef>
                  <a:spcPct val="0"/>
                </a:spcBef>
                <a:spcAft>
                  <a:spcPct val="20000"/>
                </a:spcAft>
                <a:buChar char="••"/>
              </a:pPr>
              <a:r>
                <a:rPr lang="en-US" sz="2600">
                  <a:latin typeface="Candara" panose="020E0502030303020204" pitchFamily="34" charset="0"/>
                </a:rPr>
                <a:t>I recruited seven engineers last month.</a:t>
              </a:r>
            </a:p>
          </p:txBody>
        </p:sp>
        <p:sp>
          <p:nvSpPr>
            <p:cNvPr id="9" name="Freeform 8"/>
            <p:cNvSpPr/>
            <p:nvPr/>
          </p:nvSpPr>
          <p:spPr>
            <a:xfrm>
              <a:off x="533400" y="4076700"/>
              <a:ext cx="8077200" cy="952500"/>
            </a:xfrm>
            <a:custGeom>
              <a:avLst/>
              <a:gdLst>
                <a:gd name="connsiteX0" fmla="*/ 0 w 8077200"/>
                <a:gd name="connsiteY0" fmla="*/ 177844 h 1067040"/>
                <a:gd name="connsiteX1" fmla="*/ 177844 w 8077200"/>
                <a:gd name="connsiteY1" fmla="*/ 0 h 1067040"/>
                <a:gd name="connsiteX2" fmla="*/ 7899356 w 8077200"/>
                <a:gd name="connsiteY2" fmla="*/ 0 h 1067040"/>
                <a:gd name="connsiteX3" fmla="*/ 8077200 w 8077200"/>
                <a:gd name="connsiteY3" fmla="*/ 177844 h 1067040"/>
                <a:gd name="connsiteX4" fmla="*/ 8077200 w 8077200"/>
                <a:gd name="connsiteY4" fmla="*/ 889196 h 1067040"/>
                <a:gd name="connsiteX5" fmla="*/ 7899356 w 8077200"/>
                <a:gd name="connsiteY5" fmla="*/ 1067040 h 1067040"/>
                <a:gd name="connsiteX6" fmla="*/ 177844 w 8077200"/>
                <a:gd name="connsiteY6" fmla="*/ 1067040 h 1067040"/>
                <a:gd name="connsiteX7" fmla="*/ 0 w 8077200"/>
                <a:gd name="connsiteY7" fmla="*/ 889196 h 1067040"/>
                <a:gd name="connsiteX8" fmla="*/ 0 w 8077200"/>
                <a:gd name="connsiteY8" fmla="*/ 177844 h 106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7200" h="1067040">
                  <a:moveTo>
                    <a:pt x="0" y="177844"/>
                  </a:moveTo>
                  <a:cubicBezTo>
                    <a:pt x="0" y="79623"/>
                    <a:pt x="79623" y="0"/>
                    <a:pt x="177844" y="0"/>
                  </a:cubicBezTo>
                  <a:lnTo>
                    <a:pt x="7899356" y="0"/>
                  </a:lnTo>
                  <a:cubicBezTo>
                    <a:pt x="7997577" y="0"/>
                    <a:pt x="8077200" y="79623"/>
                    <a:pt x="8077200" y="177844"/>
                  </a:cubicBezTo>
                  <a:lnTo>
                    <a:pt x="8077200" y="889196"/>
                  </a:lnTo>
                  <a:cubicBezTo>
                    <a:pt x="8077200" y="987417"/>
                    <a:pt x="7997577" y="1067040"/>
                    <a:pt x="7899356" y="1067040"/>
                  </a:cubicBezTo>
                  <a:lnTo>
                    <a:pt x="177844" y="1067040"/>
                  </a:lnTo>
                  <a:cubicBezTo>
                    <a:pt x="79623" y="1067040"/>
                    <a:pt x="0" y="987417"/>
                    <a:pt x="0" y="889196"/>
                  </a:cubicBezTo>
                  <a:lnTo>
                    <a:pt x="0" y="177844"/>
                  </a:lnTo>
                  <a:close/>
                </a:path>
              </a:pathLst>
            </a:custGeom>
            <a:solidFill>
              <a:srgbClr val="EAEAEA"/>
            </a:solidFill>
            <a:ln w="9525">
              <a:solidFill>
                <a:schemeClr val="bg1">
                  <a:lumMod val="75000"/>
                </a:schemeClr>
              </a:solidFill>
            </a:ln>
            <a:effectLst>
              <a:outerShdw blurRad="50800" dist="38100" dir="8100000" algn="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389" tIns="166389" rIns="166389" bIns="166389" numCol="1" spcCol="1270" anchor="ctr" anchorCtr="0">
              <a:noAutofit/>
            </a:bodyPr>
            <a:lstStyle/>
            <a:p>
              <a:pPr defTabSz="1333500">
                <a:lnSpc>
                  <a:spcPct val="90000"/>
                </a:lnSpc>
                <a:spcBef>
                  <a:spcPct val="0"/>
                </a:spcBef>
                <a:spcAft>
                  <a:spcPct val="35000"/>
                </a:spcAft>
              </a:pPr>
              <a:r>
                <a:rPr lang="en-US" sz="3000">
                  <a:solidFill>
                    <a:schemeClr val="tx1"/>
                  </a:solidFill>
                  <a:latin typeface="Candara" panose="020E0502030303020204" pitchFamily="34" charset="0"/>
                </a:rPr>
                <a:t>More Diplomatic (Passive Voice)</a:t>
              </a:r>
            </a:p>
          </p:txBody>
        </p:sp>
        <p:sp>
          <p:nvSpPr>
            <p:cNvPr id="10" name="Freeform 9"/>
            <p:cNvSpPr/>
            <p:nvPr/>
          </p:nvSpPr>
          <p:spPr>
            <a:xfrm>
              <a:off x="533400" y="5143740"/>
              <a:ext cx="8077200" cy="943920"/>
            </a:xfrm>
            <a:custGeom>
              <a:avLst/>
              <a:gdLst>
                <a:gd name="connsiteX0" fmla="*/ 0 w 8077200"/>
                <a:gd name="connsiteY0" fmla="*/ 0 h 943920"/>
                <a:gd name="connsiteX1" fmla="*/ 8077200 w 8077200"/>
                <a:gd name="connsiteY1" fmla="*/ 0 h 943920"/>
                <a:gd name="connsiteX2" fmla="*/ 8077200 w 8077200"/>
                <a:gd name="connsiteY2" fmla="*/ 943920 h 943920"/>
                <a:gd name="connsiteX3" fmla="*/ 0 w 8077200"/>
                <a:gd name="connsiteY3" fmla="*/ 943920 h 943920"/>
                <a:gd name="connsiteX4" fmla="*/ 0 w 8077200"/>
                <a:gd name="connsiteY4" fmla="*/ 0 h 94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200" h="943920">
                  <a:moveTo>
                    <a:pt x="0" y="0"/>
                  </a:moveTo>
                  <a:lnTo>
                    <a:pt x="8077200" y="0"/>
                  </a:lnTo>
                  <a:lnTo>
                    <a:pt x="8077200" y="943920"/>
                  </a:lnTo>
                  <a:lnTo>
                    <a:pt x="0" y="9439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56451" tIns="33020" rIns="184912" bIns="33020" numCol="1" spcCol="1270" anchor="t" anchorCtr="0">
              <a:noAutofit/>
            </a:bodyPr>
            <a:lstStyle/>
            <a:p>
              <a:pPr marL="228600" lvl="1" indent="-228600" defTabSz="1155700">
                <a:lnSpc>
                  <a:spcPct val="90000"/>
                </a:lnSpc>
                <a:spcBef>
                  <a:spcPct val="0"/>
                </a:spcBef>
                <a:spcAft>
                  <a:spcPct val="20000"/>
                </a:spcAft>
                <a:buChar char="••"/>
              </a:pPr>
              <a:r>
                <a:rPr lang="en-US" sz="2600">
                  <a:latin typeface="Candara" panose="020E0502030303020204" pitchFamily="34" charset="0"/>
                </a:rPr>
                <a:t>The shipment was lost.</a:t>
              </a:r>
            </a:p>
            <a:p>
              <a:pPr marL="228600" lvl="1" indent="-228600" defTabSz="1155700">
                <a:lnSpc>
                  <a:spcPct val="90000"/>
                </a:lnSpc>
                <a:spcBef>
                  <a:spcPct val="0"/>
                </a:spcBef>
                <a:spcAft>
                  <a:spcPct val="20000"/>
                </a:spcAft>
                <a:buChar char="••"/>
              </a:pPr>
              <a:r>
                <a:rPr lang="en-US" sz="2600">
                  <a:latin typeface="Candara" panose="020E0502030303020204" pitchFamily="34" charset="0"/>
                </a:rPr>
                <a:t>Seven engineers were recruited last month. </a:t>
              </a:r>
            </a:p>
          </p:txBody>
        </p:sp>
      </p:grpSp>
    </p:spTree>
    <p:extLst>
      <p:ext uri="{BB962C8B-B14F-4D97-AF65-F5344CB8AC3E}">
        <p14:creationId xmlns:p14="http://schemas.microsoft.com/office/powerpoint/2010/main" val="2075599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When to use the passive voice </a:t>
            </a:r>
          </a:p>
        </p:txBody>
      </p:sp>
      <p:sp>
        <p:nvSpPr>
          <p:cNvPr id="3" name="Date Placeholder 2"/>
          <p:cNvSpPr>
            <a:spLocks noGrp="1"/>
          </p:cNvSpPr>
          <p:nvPr>
            <p:ph type="dt" sz="half" idx="10"/>
          </p:nvPr>
        </p:nvSpPr>
        <p:spPr/>
        <p:txBody>
          <a:bodyPr/>
          <a:lstStyle/>
          <a:p>
            <a:r>
              <a:rPr lang="en-US"/>
              <a:t>Copyright © 2017 Pearson Education, Ltd.     </a:t>
            </a:r>
          </a:p>
        </p:txBody>
      </p:sp>
      <p:sp>
        <p:nvSpPr>
          <p:cNvPr id="5" name="Content Placeholder 4"/>
          <p:cNvSpPr>
            <a:spLocks noGrp="1"/>
          </p:cNvSpPr>
          <p:nvPr>
            <p:ph idx="1"/>
          </p:nvPr>
        </p:nvSpPr>
        <p:spPr/>
        <p:txBody>
          <a:bodyPr/>
          <a:lstStyle/>
          <a:p>
            <a:r>
              <a:rPr lang="en-US"/>
              <a:t>Passive voice is helpful when you want to be diplomatic or focus attention on problems or solutions, rather than on people. </a:t>
            </a:r>
          </a:p>
          <a:p>
            <a:endParaRPr lang="en-US"/>
          </a:p>
        </p:txBody>
      </p:sp>
      <p:sp>
        <p:nvSpPr>
          <p:cNvPr id="4" name="Slide Number Placeholder 3"/>
          <p:cNvSpPr>
            <a:spLocks noGrp="1"/>
          </p:cNvSpPr>
          <p:nvPr>
            <p:ph type="sldNum" sz="quarter" idx="4294967295"/>
          </p:nvPr>
        </p:nvSpPr>
        <p:spPr>
          <a:xfrm>
            <a:off x="0" y="6356350"/>
            <a:ext cx="4114800" cy="365125"/>
          </a:xfrm>
        </p:spPr>
        <p:txBody>
          <a:bodyPr/>
          <a:lstStyle/>
          <a:p>
            <a:r>
              <a:rPr lang="en-US"/>
              <a:t>Chapter 5 - </a:t>
            </a:r>
            <a:fld id="{804C9F19-5BDA-4F37-8F17-F056B0263123}" type="slidenum">
              <a:rPr lang="en-US" smtClean="0"/>
              <a:pPr/>
              <a:t>51</a:t>
            </a:fld>
            <a:endParaRPr lang="en-US"/>
          </a:p>
        </p:txBody>
      </p:sp>
    </p:spTree>
    <p:extLst>
      <p:ext uri="{BB962C8B-B14F-4D97-AF65-F5344CB8AC3E}">
        <p14:creationId xmlns:p14="http://schemas.microsoft.com/office/powerpoint/2010/main" val="7591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ja-JP"/>
              <a:t>to point out what's being done without taking or attributing either the credit or the blame. </a:t>
            </a:r>
            <a:br>
              <a:rPr lang="en-US" altLang="ja-JP"/>
            </a:br>
            <a:endParaRPr lang="en-US"/>
          </a:p>
        </p:txBody>
      </p:sp>
      <p:sp>
        <p:nvSpPr>
          <p:cNvPr id="4" name="Date Placeholder 3"/>
          <p:cNvSpPr>
            <a:spLocks noGrp="1"/>
          </p:cNvSpPr>
          <p:nvPr>
            <p:ph type="dt" sz="half" idx="10"/>
          </p:nvPr>
        </p:nvSpPr>
        <p:spPr/>
        <p:txBody>
          <a:bodyPr/>
          <a:lstStyle/>
          <a:p>
            <a:r>
              <a:rPr lang="en-US"/>
              <a:t>Copyright © 2017 Pearson Education, Ltd.     </a:t>
            </a:r>
          </a:p>
        </p:txBody>
      </p:sp>
      <p:sp>
        <p:nvSpPr>
          <p:cNvPr id="3" name="Content Placeholder 2"/>
          <p:cNvSpPr>
            <a:spLocks noGrp="1"/>
          </p:cNvSpPr>
          <p:nvPr>
            <p:ph idx="1"/>
          </p:nvPr>
        </p:nvSpPr>
        <p:spPr/>
        <p:txBody>
          <a:bodyPr/>
          <a:lstStyle/>
          <a:p>
            <a:pPr marL="228600" lvl="1" defTabSz="1155700">
              <a:spcBef>
                <a:spcPct val="0"/>
              </a:spcBef>
              <a:spcAft>
                <a:spcPct val="20000"/>
              </a:spcAft>
              <a:buChar char="••"/>
            </a:pPr>
            <a:endParaRPr lang="en-US" sz="2600"/>
          </a:p>
          <a:p>
            <a:pPr marL="228600" lvl="1" defTabSz="1155700">
              <a:spcBef>
                <a:spcPct val="0"/>
              </a:spcBef>
              <a:spcAft>
                <a:spcPct val="20000"/>
              </a:spcAft>
              <a:buChar char="••"/>
            </a:pPr>
            <a:endParaRPr lang="en-US" sz="2600"/>
          </a:p>
          <a:p>
            <a:pPr marL="228600" lvl="1" defTabSz="1155700">
              <a:spcBef>
                <a:spcPct val="0"/>
              </a:spcBef>
              <a:spcAft>
                <a:spcPct val="20000"/>
              </a:spcAft>
              <a:buChar char="••"/>
            </a:pPr>
            <a:endParaRPr lang="en-US" sz="2600"/>
          </a:p>
          <a:p>
            <a:pPr marL="228600" lvl="1" defTabSz="1155700">
              <a:spcBef>
                <a:spcPct val="0"/>
              </a:spcBef>
              <a:spcAft>
                <a:spcPct val="20000"/>
              </a:spcAft>
              <a:buChar char="••"/>
            </a:pPr>
            <a:endParaRPr lang="en-US" sz="2600"/>
          </a:p>
          <a:p>
            <a:pPr marL="228600" lvl="1" defTabSz="1155700">
              <a:spcBef>
                <a:spcPct val="0"/>
              </a:spcBef>
              <a:spcAft>
                <a:spcPct val="20000"/>
              </a:spcAft>
              <a:buChar char="••"/>
            </a:pPr>
            <a:r>
              <a:rPr lang="en-US" sz="2600"/>
              <a:t>You lost the shipment.</a:t>
            </a:r>
          </a:p>
          <a:p>
            <a:pPr marL="228600" lvl="1" defTabSz="1155700">
              <a:spcBef>
                <a:spcPct val="0"/>
              </a:spcBef>
              <a:spcAft>
                <a:spcPct val="20000"/>
              </a:spcAft>
              <a:buChar char="••"/>
            </a:pPr>
            <a:r>
              <a:rPr lang="en-US" sz="2600"/>
              <a:t>I recruited seven engineers last month.</a:t>
            </a:r>
          </a:p>
        </p:txBody>
      </p:sp>
      <p:sp>
        <p:nvSpPr>
          <p:cNvPr id="5" name="Slide Number Placeholder 4"/>
          <p:cNvSpPr>
            <a:spLocks noGrp="1"/>
          </p:cNvSpPr>
          <p:nvPr>
            <p:ph type="sldNum" sz="quarter" idx="4294967295"/>
          </p:nvPr>
        </p:nvSpPr>
        <p:spPr>
          <a:xfrm>
            <a:off x="0" y="6356350"/>
            <a:ext cx="4114800" cy="365125"/>
          </a:xfrm>
        </p:spPr>
        <p:txBody>
          <a:bodyPr/>
          <a:lstStyle/>
          <a:p>
            <a:r>
              <a:rPr lang="en-US"/>
              <a:t>Chapter 5 - </a:t>
            </a:r>
            <a:fld id="{019EC745-EE55-47B9-8325-C465464844B6}" type="slidenum">
              <a:rPr lang="en-US" smtClean="0"/>
              <a:pPr/>
              <a:t>52</a:t>
            </a:fld>
            <a:endParaRPr lang="en-US"/>
          </a:p>
        </p:txBody>
      </p:sp>
    </p:spTree>
    <p:extLst>
      <p:ext uri="{BB962C8B-B14F-4D97-AF65-F5344CB8AC3E}">
        <p14:creationId xmlns:p14="http://schemas.microsoft.com/office/powerpoint/2010/main" val="37430744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 the passive </a:t>
            </a:r>
          </a:p>
        </p:txBody>
      </p:sp>
      <p:sp>
        <p:nvSpPr>
          <p:cNvPr id="4" name="Date Placeholder 3"/>
          <p:cNvSpPr>
            <a:spLocks noGrp="1"/>
          </p:cNvSpPr>
          <p:nvPr>
            <p:ph type="dt" sz="half" idx="10"/>
          </p:nvPr>
        </p:nvSpPr>
        <p:spPr/>
        <p:txBody>
          <a:bodyPr/>
          <a:lstStyle/>
          <a:p>
            <a:r>
              <a:rPr lang="en-US"/>
              <a:t>Copyright © 2017 Pearson Education, Ltd.     </a:t>
            </a:r>
          </a:p>
        </p:txBody>
      </p:sp>
      <p:sp>
        <p:nvSpPr>
          <p:cNvPr id="3" name="Content Placeholder 2"/>
          <p:cNvSpPr>
            <a:spLocks noGrp="1"/>
          </p:cNvSpPr>
          <p:nvPr>
            <p:ph idx="1"/>
          </p:nvPr>
        </p:nvSpPr>
        <p:spPr/>
        <p:txBody>
          <a:bodyPr/>
          <a:lstStyle/>
          <a:p>
            <a:pPr marL="171450" indent="-171450">
              <a:buFont typeface="Arial" panose="020B0604020202020204" pitchFamily="34" charset="0"/>
              <a:buChar char="•"/>
            </a:pPr>
            <a:endParaRPr lang="en-US" altLang="ja-JP"/>
          </a:p>
          <a:p>
            <a:pPr marL="171450" indent="-171450">
              <a:buFont typeface="Arial" panose="020B0604020202020204" pitchFamily="34" charset="0"/>
              <a:buChar char="•"/>
            </a:pPr>
            <a:r>
              <a:rPr lang="en-US" altLang="ja-JP"/>
              <a:t>When you want to avoid personal pronouns in order to create an objective tone</a:t>
            </a:r>
          </a:p>
        </p:txBody>
      </p:sp>
      <p:sp>
        <p:nvSpPr>
          <p:cNvPr id="5" name="Slide Number Placeholder 4"/>
          <p:cNvSpPr>
            <a:spLocks noGrp="1"/>
          </p:cNvSpPr>
          <p:nvPr>
            <p:ph type="sldNum" sz="quarter" idx="4294967295"/>
          </p:nvPr>
        </p:nvSpPr>
        <p:spPr>
          <a:xfrm>
            <a:off x="0" y="6356350"/>
            <a:ext cx="4114800" cy="365125"/>
          </a:xfrm>
        </p:spPr>
        <p:txBody>
          <a:bodyPr/>
          <a:lstStyle/>
          <a:p>
            <a:r>
              <a:rPr lang="en-US"/>
              <a:t>Chapter 5 - </a:t>
            </a:r>
            <a:fld id="{019EC745-EE55-47B9-8325-C465464844B6}" type="slidenum">
              <a:rPr lang="en-US" smtClean="0"/>
              <a:pPr/>
              <a:t>53</a:t>
            </a:fld>
            <a:endParaRPr lang="en-US"/>
          </a:p>
        </p:txBody>
      </p:sp>
    </p:spTree>
    <p:extLst>
      <p:ext uri="{BB962C8B-B14F-4D97-AF65-F5344CB8AC3E}">
        <p14:creationId xmlns:p14="http://schemas.microsoft.com/office/powerpoint/2010/main" val="256471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rgbClr val="292929"/>
            </a:solidFill>
          </a:ln>
        </p:spPr>
        <p:txBody>
          <a:bodyPr>
            <a:normAutofit fontScale="90000"/>
          </a:bodyPr>
          <a:lstStyle/>
          <a:p>
            <a:r>
              <a:rPr lang="en-US">
                <a:solidFill>
                  <a:schemeClr val="bg1"/>
                </a:solidFill>
              </a:rPr>
              <a:t>Composing Your Message: Choosing Powerful Words</a:t>
            </a:r>
          </a:p>
        </p:txBody>
      </p:sp>
      <p:sp>
        <p:nvSpPr>
          <p:cNvPr id="4" name="Date Placeholder 3"/>
          <p:cNvSpPr>
            <a:spLocks noGrp="1"/>
          </p:cNvSpPr>
          <p:nvPr>
            <p:ph type="dt" sz="half" idx="10"/>
          </p:nvPr>
        </p:nvSpPr>
        <p:spPr/>
        <p:txBody>
          <a:bodyPr/>
          <a:lstStyle/>
          <a:p>
            <a:r>
              <a:rPr lang="en-US"/>
              <a:t>Copyright © 2017 Pearson Education, Ltd.     </a:t>
            </a:r>
          </a:p>
        </p:txBody>
      </p:sp>
      <p:sp>
        <p:nvSpPr>
          <p:cNvPr id="3" name="Subtitle 2"/>
          <p:cNvSpPr>
            <a:spLocks noGrp="1"/>
          </p:cNvSpPr>
          <p:nvPr>
            <p:ph idx="1"/>
          </p:nvPr>
        </p:nvSpPr>
        <p:spPr/>
        <p:txBody>
          <a:bodyPr/>
          <a:lstStyle/>
          <a:p>
            <a:r>
              <a:rPr lang="en-US"/>
              <a:t>(LO 4) Describe how to select words that are both correct and effective. </a:t>
            </a:r>
          </a:p>
        </p:txBody>
      </p:sp>
      <p:sp>
        <p:nvSpPr>
          <p:cNvPr id="5" name="Slide Number Placeholder 4"/>
          <p:cNvSpPr>
            <a:spLocks noGrp="1"/>
          </p:cNvSpPr>
          <p:nvPr>
            <p:ph type="sldNum" sz="quarter" idx="4294967295"/>
          </p:nvPr>
        </p:nvSpPr>
        <p:spPr>
          <a:xfrm>
            <a:off x="0" y="6356350"/>
            <a:ext cx="4114800" cy="365125"/>
          </a:xfrm>
        </p:spPr>
        <p:txBody>
          <a:bodyPr/>
          <a:lstStyle/>
          <a:p>
            <a:r>
              <a:rPr lang="en-US"/>
              <a:t>Chapter 5 - </a:t>
            </a:r>
            <a:fld id="{D74629C0-F5DE-4C7D-87CA-E990CA58DCC6}" type="slidenum">
              <a:rPr lang="en-US" smtClean="0"/>
              <a:pPr/>
              <a:t>54</a:t>
            </a:fld>
            <a:endParaRPr lang="en-US"/>
          </a:p>
        </p:txBody>
      </p:sp>
    </p:spTree>
    <p:extLst>
      <p:ext uri="{BB962C8B-B14F-4D97-AF65-F5344CB8AC3E}">
        <p14:creationId xmlns:p14="http://schemas.microsoft.com/office/powerpoint/2010/main" val="36720635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5" name="Rectangle 7"/>
          <p:cNvSpPr>
            <a:spLocks noGrp="1" noChangeArrowheads="1"/>
          </p:cNvSpPr>
          <p:nvPr>
            <p:ph type="title"/>
          </p:nvPr>
        </p:nvSpPr>
        <p:spPr>
          <a:solidFill>
            <a:schemeClr val="tx2"/>
          </a:solidFill>
          <a:ln>
            <a:solidFill>
              <a:schemeClr val="tx1"/>
            </a:solidFill>
          </a:ln>
        </p:spPr>
        <p:txBody>
          <a:bodyPr/>
          <a:lstStyle/>
          <a:p>
            <a:r>
              <a:rPr lang="en-US">
                <a:solidFill>
                  <a:schemeClr val="bg1"/>
                </a:solidFill>
              </a:rPr>
              <a:t>Choosing Powerful Words</a:t>
            </a:r>
          </a:p>
        </p:txBody>
      </p:sp>
      <p:sp>
        <p:nvSpPr>
          <p:cNvPr id="10" name="Date Placeholder 2"/>
          <p:cNvSpPr>
            <a:spLocks noGrp="1"/>
          </p:cNvSpPr>
          <p:nvPr>
            <p:ph type="dt" sz="half" idx="10"/>
          </p:nvPr>
        </p:nvSpPr>
        <p:spPr/>
        <p:txBody>
          <a:bodyPr/>
          <a:lstStyle/>
          <a:p>
            <a:r>
              <a:rPr lang="en-US"/>
              <a:t>Copyright © 2017 Pearson Education, Ltd.     </a:t>
            </a:r>
          </a:p>
        </p:txBody>
      </p:sp>
      <p:sp>
        <p:nvSpPr>
          <p:cNvPr id="2" name="Content Placeholder 1"/>
          <p:cNvSpPr>
            <a:spLocks noGrp="1"/>
          </p:cNvSpPr>
          <p:nvPr>
            <p:ph idx="1"/>
          </p:nvPr>
        </p:nvSpPr>
        <p:spPr/>
        <p:txBody>
          <a:bodyPr/>
          <a:lstStyle/>
          <a:p>
            <a:endParaRPr lang="en-US"/>
          </a:p>
        </p:txBody>
      </p:sp>
      <p:sp>
        <p:nvSpPr>
          <p:cNvPr id="11" name="Slide Number Placeholder 3"/>
          <p:cNvSpPr>
            <a:spLocks noGrp="1"/>
          </p:cNvSpPr>
          <p:nvPr>
            <p:ph type="sldNum" sz="quarter" idx="4294967295"/>
          </p:nvPr>
        </p:nvSpPr>
        <p:spPr>
          <a:xfrm>
            <a:off x="0" y="6356350"/>
            <a:ext cx="4114800" cy="365125"/>
          </a:xfrm>
        </p:spPr>
        <p:txBody>
          <a:bodyPr/>
          <a:lstStyle/>
          <a:p>
            <a:r>
              <a:rPr lang="en-US"/>
              <a:t>Chapter 5 - </a:t>
            </a:r>
            <a:fld id="{F3D6EA3B-1C20-40D7-8E69-FEB8E2689AF0}" type="slidenum">
              <a:rPr lang="en-US"/>
              <a:pPr/>
              <a:t>55</a:t>
            </a:fld>
            <a:endParaRPr lang="en-US"/>
          </a:p>
        </p:txBody>
      </p:sp>
      <p:grpSp>
        <p:nvGrpSpPr>
          <p:cNvPr id="4" name="Group 3"/>
          <p:cNvGrpSpPr/>
          <p:nvPr/>
        </p:nvGrpSpPr>
        <p:grpSpPr>
          <a:xfrm>
            <a:off x="2095500" y="2133600"/>
            <a:ext cx="8001000" cy="3886200"/>
            <a:chOff x="571500" y="2133600"/>
            <a:chExt cx="8001000" cy="3886200"/>
          </a:xfrm>
        </p:grpSpPr>
        <p:sp>
          <p:nvSpPr>
            <p:cNvPr id="12" name="Rectangle 11"/>
            <p:cNvSpPr/>
            <p:nvPr/>
          </p:nvSpPr>
          <p:spPr bwMode="auto">
            <a:xfrm>
              <a:off x="571500" y="3429000"/>
              <a:ext cx="2180227" cy="1295400"/>
            </a:xfrm>
            <a:prstGeom prst="rect">
              <a:avLst/>
            </a:prstGeom>
            <a:solidFill>
              <a:srgbClr val="00DA8C"/>
            </a:solidFill>
            <a:ln w="9525" cap="flat" cmpd="sng" algn="ctr">
              <a:solidFill>
                <a:srgbClr val="292929"/>
              </a:solidFill>
              <a:prstDash val="solid"/>
              <a:round/>
              <a:headEnd type="none" w="med" len="med"/>
              <a:tailEnd type="none" w="med" len="med"/>
            </a:ln>
            <a:effectLst>
              <a:outerShdw blurRad="50800" dist="76200" dir="8100000" algn="tr" rotWithShape="0">
                <a:prstClr val="black">
                  <a:alpha val="20000"/>
                </a:prstClr>
              </a:outerShdw>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a:latin typeface="Candara" panose="020E0502030303020204" pitchFamily="34" charset="0"/>
                </a:rPr>
                <a:t>Strong Words</a:t>
              </a:r>
            </a:p>
          </p:txBody>
        </p:sp>
        <p:cxnSp>
          <p:nvCxnSpPr>
            <p:cNvPr id="14" name="Elbow Connector 13"/>
            <p:cNvCxnSpPr>
              <a:stCxn id="12" idx="0"/>
              <a:endCxn id="16" idx="1"/>
            </p:cNvCxnSpPr>
            <p:nvPr/>
          </p:nvCxnSpPr>
          <p:spPr bwMode="auto">
            <a:xfrm rot="5400000" flipH="1" flipV="1">
              <a:off x="2057238" y="2385676"/>
              <a:ext cx="647700" cy="1438949"/>
            </a:xfrm>
            <a:prstGeom prst="bentConnector2">
              <a:avLst/>
            </a:prstGeom>
            <a:solidFill>
              <a:schemeClr val="accent1"/>
            </a:solidFill>
            <a:ln w="9525" cap="flat" cmpd="sng" algn="ctr">
              <a:solidFill>
                <a:srgbClr val="292929"/>
              </a:solidFill>
              <a:prstDash val="solid"/>
              <a:round/>
              <a:headEnd type="none" w="med" len="med"/>
              <a:tailEnd type="triangle" w="lg" len="med"/>
            </a:ln>
            <a:effectLst/>
          </p:spPr>
        </p:cxnSp>
        <p:cxnSp>
          <p:nvCxnSpPr>
            <p:cNvPr id="15" name="Elbow Connector 14"/>
            <p:cNvCxnSpPr>
              <a:stCxn id="12" idx="2"/>
              <a:endCxn id="21" idx="1"/>
            </p:cNvCxnSpPr>
            <p:nvPr/>
          </p:nvCxnSpPr>
          <p:spPr bwMode="auto">
            <a:xfrm rot="16200000" flipH="1">
              <a:off x="2057238" y="4328775"/>
              <a:ext cx="647700" cy="1438949"/>
            </a:xfrm>
            <a:prstGeom prst="bentConnector2">
              <a:avLst/>
            </a:prstGeom>
            <a:solidFill>
              <a:schemeClr val="accent1"/>
            </a:solidFill>
            <a:ln w="9525" cap="flat" cmpd="sng" algn="ctr">
              <a:solidFill>
                <a:srgbClr val="292929"/>
              </a:solidFill>
              <a:prstDash val="solid"/>
              <a:round/>
              <a:headEnd type="none" w="med" len="med"/>
              <a:tailEnd type="triangle" w="lg" len="med"/>
            </a:ln>
            <a:effectLst/>
          </p:spPr>
        </p:cxnSp>
        <p:sp>
          <p:nvSpPr>
            <p:cNvPr id="16" name="Rectangle 15"/>
            <p:cNvSpPr/>
            <p:nvPr/>
          </p:nvSpPr>
          <p:spPr bwMode="auto">
            <a:xfrm>
              <a:off x="3100563" y="2133600"/>
              <a:ext cx="2180227" cy="1295400"/>
            </a:xfrm>
            <a:prstGeom prst="rect">
              <a:avLst/>
            </a:prstGeom>
            <a:solidFill>
              <a:srgbClr val="D0D2B8"/>
            </a:solidFill>
            <a:ln w="9525" cap="flat" cmpd="sng" algn="ctr">
              <a:solidFill>
                <a:srgbClr val="292929"/>
              </a:solidFill>
              <a:prstDash val="solid"/>
              <a:round/>
              <a:headEnd type="none" w="med" len="med"/>
              <a:tailEnd type="none" w="med" len="med"/>
            </a:ln>
            <a:effectLst>
              <a:outerShdw blurRad="50800" dist="76200" dir="8100000" algn="tr" rotWithShape="0">
                <a:prstClr val="black">
                  <a:alpha val="20000"/>
                </a:prstClr>
              </a:outerShdw>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a:latin typeface="Candara" panose="020E0502030303020204" pitchFamily="34" charset="0"/>
                </a:rPr>
                <a:t>Effective</a:t>
              </a:r>
            </a:p>
          </p:txBody>
        </p:sp>
        <p:sp>
          <p:nvSpPr>
            <p:cNvPr id="17" name="Rectangle 16"/>
            <p:cNvSpPr/>
            <p:nvPr/>
          </p:nvSpPr>
          <p:spPr bwMode="auto">
            <a:xfrm>
              <a:off x="5629626" y="2133600"/>
              <a:ext cx="2942874" cy="647700"/>
            </a:xfrm>
            <a:prstGeom prst="rect">
              <a:avLst/>
            </a:prstGeom>
            <a:solidFill>
              <a:schemeClr val="bg1"/>
            </a:solidFill>
            <a:ln w="9525" cap="flat" cmpd="sng" algn="ctr">
              <a:solidFill>
                <a:srgbClr val="292929"/>
              </a:solidFill>
              <a:prstDash val="solid"/>
              <a:round/>
              <a:headEnd type="none" w="med" len="med"/>
              <a:tailEnd type="none" w="med" len="med"/>
            </a:ln>
            <a:effectLst>
              <a:outerShdw blurRad="50800" dist="76200" dir="8100000" algn="tr" rotWithShape="0">
                <a:prstClr val="black">
                  <a:alpha val="20000"/>
                </a:prstClr>
              </a:outerShdw>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000">
                  <a:latin typeface="Candara" panose="020E0502030303020204" pitchFamily="34" charset="0"/>
                </a:rPr>
                <a:t>Grammar</a:t>
              </a:r>
            </a:p>
          </p:txBody>
        </p:sp>
        <p:sp>
          <p:nvSpPr>
            <p:cNvPr id="18" name="Rectangle 17"/>
            <p:cNvSpPr/>
            <p:nvPr/>
          </p:nvSpPr>
          <p:spPr bwMode="auto">
            <a:xfrm>
              <a:off x="5629626" y="2781300"/>
              <a:ext cx="2942874" cy="647700"/>
            </a:xfrm>
            <a:prstGeom prst="rect">
              <a:avLst/>
            </a:prstGeom>
            <a:solidFill>
              <a:schemeClr val="bg1"/>
            </a:solidFill>
            <a:ln w="9525" cap="flat" cmpd="sng" algn="ctr">
              <a:solidFill>
                <a:srgbClr val="292929"/>
              </a:solidFill>
              <a:prstDash val="solid"/>
              <a:round/>
              <a:headEnd type="none" w="med" len="med"/>
              <a:tailEnd type="none" w="med" len="med"/>
            </a:ln>
            <a:effectLst>
              <a:outerShdw blurRad="50800" dist="76200" dir="8100000" algn="tr" rotWithShape="0">
                <a:prstClr val="black">
                  <a:alpha val="20000"/>
                </a:prstClr>
              </a:outerShdw>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000">
                  <a:latin typeface="Candara" panose="020E0502030303020204" pitchFamily="34" charset="0"/>
                </a:rPr>
                <a:t>Usage</a:t>
              </a:r>
            </a:p>
          </p:txBody>
        </p:sp>
        <p:cxnSp>
          <p:nvCxnSpPr>
            <p:cNvPr id="19" name="Elbow Connector 18"/>
            <p:cNvCxnSpPr>
              <a:stCxn id="16" idx="3"/>
              <a:endCxn id="17" idx="1"/>
            </p:cNvCxnSpPr>
            <p:nvPr/>
          </p:nvCxnSpPr>
          <p:spPr bwMode="auto">
            <a:xfrm flipV="1">
              <a:off x="5280790" y="2457450"/>
              <a:ext cx="348836" cy="323850"/>
            </a:xfrm>
            <a:prstGeom prst="bentConnector3">
              <a:avLst/>
            </a:prstGeom>
            <a:solidFill>
              <a:schemeClr val="accent1"/>
            </a:solidFill>
            <a:ln w="9525" cap="flat" cmpd="sng" algn="ctr">
              <a:solidFill>
                <a:srgbClr val="292929"/>
              </a:solidFill>
              <a:prstDash val="solid"/>
              <a:round/>
              <a:headEnd type="none" w="med" len="med"/>
              <a:tailEnd type="none" w="med" len="med"/>
            </a:ln>
            <a:effectLst/>
          </p:spPr>
        </p:cxnSp>
        <p:cxnSp>
          <p:nvCxnSpPr>
            <p:cNvPr id="20" name="Elbow Connector 19"/>
            <p:cNvCxnSpPr>
              <a:stCxn id="16" idx="3"/>
              <a:endCxn id="18" idx="1"/>
            </p:cNvCxnSpPr>
            <p:nvPr/>
          </p:nvCxnSpPr>
          <p:spPr bwMode="auto">
            <a:xfrm>
              <a:off x="5280790" y="2781300"/>
              <a:ext cx="348836" cy="323850"/>
            </a:xfrm>
            <a:prstGeom prst="bentConnector3">
              <a:avLst/>
            </a:prstGeom>
            <a:solidFill>
              <a:schemeClr val="accent1"/>
            </a:solidFill>
            <a:ln w="9525" cap="flat" cmpd="sng" algn="ctr">
              <a:solidFill>
                <a:srgbClr val="292929"/>
              </a:solidFill>
              <a:prstDash val="solid"/>
              <a:round/>
              <a:headEnd type="none" w="med" len="med"/>
              <a:tailEnd type="none" w="med" len="med"/>
            </a:ln>
            <a:effectLst/>
          </p:spPr>
        </p:cxnSp>
        <p:sp>
          <p:nvSpPr>
            <p:cNvPr id="21" name="Rectangle 20"/>
            <p:cNvSpPr/>
            <p:nvPr/>
          </p:nvSpPr>
          <p:spPr bwMode="auto">
            <a:xfrm>
              <a:off x="3100563" y="4724400"/>
              <a:ext cx="2180227" cy="1295400"/>
            </a:xfrm>
            <a:prstGeom prst="rect">
              <a:avLst/>
            </a:prstGeom>
            <a:solidFill>
              <a:srgbClr val="5DF0FF"/>
            </a:solidFill>
            <a:ln w="9525" cap="flat" cmpd="sng" algn="ctr">
              <a:solidFill>
                <a:srgbClr val="292929"/>
              </a:solidFill>
              <a:prstDash val="solid"/>
              <a:round/>
              <a:headEnd type="none" w="med" len="med"/>
              <a:tailEnd type="none" w="med" len="med"/>
            </a:ln>
            <a:effectLst>
              <a:outerShdw blurRad="50800" dist="76200" dir="8100000" algn="tr" rotWithShape="0">
                <a:prstClr val="black">
                  <a:alpha val="20000"/>
                </a:prstClr>
              </a:outerShdw>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a:latin typeface="Candara" panose="020E0502030303020204" pitchFamily="34" charset="0"/>
                </a:rPr>
                <a:t>Correct</a:t>
              </a:r>
            </a:p>
          </p:txBody>
        </p:sp>
        <p:sp>
          <p:nvSpPr>
            <p:cNvPr id="22" name="Rectangle 21"/>
            <p:cNvSpPr/>
            <p:nvPr/>
          </p:nvSpPr>
          <p:spPr bwMode="auto">
            <a:xfrm>
              <a:off x="5629626" y="4724400"/>
              <a:ext cx="2942874" cy="647700"/>
            </a:xfrm>
            <a:prstGeom prst="rect">
              <a:avLst/>
            </a:prstGeom>
            <a:solidFill>
              <a:schemeClr val="bg1"/>
            </a:solidFill>
            <a:ln w="9525" cap="flat" cmpd="sng" algn="ctr">
              <a:solidFill>
                <a:srgbClr val="292929"/>
              </a:solidFill>
              <a:prstDash val="solid"/>
              <a:round/>
              <a:headEnd type="none" w="med" len="med"/>
              <a:tailEnd type="none" w="med" len="med"/>
            </a:ln>
            <a:effectLst>
              <a:outerShdw blurRad="50800" dist="76200" dir="8100000" algn="tr" rotWithShape="0">
                <a:prstClr val="black">
                  <a:alpha val="20000"/>
                </a:prstClr>
              </a:outerShdw>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000">
                  <a:latin typeface="Candara" panose="020E0502030303020204" pitchFamily="34" charset="0"/>
                </a:rPr>
                <a:t>Experience</a:t>
              </a:r>
            </a:p>
          </p:txBody>
        </p:sp>
        <p:sp>
          <p:nvSpPr>
            <p:cNvPr id="23" name="Rectangle 22"/>
            <p:cNvSpPr/>
            <p:nvPr/>
          </p:nvSpPr>
          <p:spPr bwMode="auto">
            <a:xfrm>
              <a:off x="5629626" y="5372100"/>
              <a:ext cx="2942874" cy="647700"/>
            </a:xfrm>
            <a:prstGeom prst="rect">
              <a:avLst/>
            </a:prstGeom>
            <a:solidFill>
              <a:schemeClr val="bg1"/>
            </a:solidFill>
            <a:ln w="9525" cap="flat" cmpd="sng" algn="ctr">
              <a:solidFill>
                <a:srgbClr val="292929"/>
              </a:solidFill>
              <a:prstDash val="solid"/>
              <a:round/>
              <a:headEnd type="none" w="med" len="med"/>
              <a:tailEnd type="none" w="med" len="med"/>
            </a:ln>
            <a:effectLst>
              <a:outerShdw blurRad="50800" dist="76200" dir="8100000" algn="tr" rotWithShape="0">
                <a:prstClr val="black">
                  <a:alpha val="20000"/>
                </a:prstClr>
              </a:outerShdw>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000">
                  <a:latin typeface="Candara" panose="020E0502030303020204" pitchFamily="34" charset="0"/>
                </a:rPr>
                <a:t>Judgment</a:t>
              </a:r>
            </a:p>
          </p:txBody>
        </p:sp>
        <p:cxnSp>
          <p:nvCxnSpPr>
            <p:cNvPr id="24" name="Elbow Connector 23"/>
            <p:cNvCxnSpPr>
              <a:stCxn id="21" idx="3"/>
              <a:endCxn id="22" idx="1"/>
            </p:cNvCxnSpPr>
            <p:nvPr/>
          </p:nvCxnSpPr>
          <p:spPr bwMode="auto">
            <a:xfrm flipV="1">
              <a:off x="5280790" y="5048250"/>
              <a:ext cx="348836" cy="323850"/>
            </a:xfrm>
            <a:prstGeom prst="bentConnector3">
              <a:avLst/>
            </a:prstGeom>
            <a:solidFill>
              <a:schemeClr val="accent1"/>
            </a:solidFill>
            <a:ln w="9525" cap="flat" cmpd="sng" algn="ctr">
              <a:solidFill>
                <a:srgbClr val="292929"/>
              </a:solidFill>
              <a:prstDash val="solid"/>
              <a:round/>
              <a:headEnd type="none" w="med" len="med"/>
              <a:tailEnd type="none" w="med" len="med"/>
            </a:ln>
            <a:effectLst/>
          </p:spPr>
        </p:cxnSp>
        <p:cxnSp>
          <p:nvCxnSpPr>
            <p:cNvPr id="25" name="Elbow Connector 24"/>
            <p:cNvCxnSpPr>
              <a:stCxn id="21" idx="3"/>
              <a:endCxn id="23" idx="1"/>
            </p:cNvCxnSpPr>
            <p:nvPr/>
          </p:nvCxnSpPr>
          <p:spPr bwMode="auto">
            <a:xfrm>
              <a:off x="5280790" y="5372100"/>
              <a:ext cx="348836" cy="323850"/>
            </a:xfrm>
            <a:prstGeom prst="bentConnector3">
              <a:avLst/>
            </a:prstGeom>
            <a:solidFill>
              <a:schemeClr val="accent1"/>
            </a:solidFill>
            <a:ln w="9525" cap="flat" cmpd="sng" algn="ctr">
              <a:solidFill>
                <a:srgbClr val="292929"/>
              </a:solidFill>
              <a:prstDash val="solid"/>
              <a:round/>
              <a:headEnd type="none" w="med" len="med"/>
              <a:tailEnd type="none" w="med" len="med"/>
            </a:ln>
            <a:effectLst/>
          </p:spPr>
        </p:cxnSp>
      </p:grpSp>
    </p:spTree>
    <p:extLst>
      <p:ext uri="{BB962C8B-B14F-4D97-AF65-F5344CB8AC3E}">
        <p14:creationId xmlns:p14="http://schemas.microsoft.com/office/powerpoint/2010/main" val="463501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3" name="Rectangle 3"/>
          <p:cNvSpPr>
            <a:spLocks noGrp="1" noChangeArrowheads="1"/>
          </p:cNvSpPr>
          <p:nvPr>
            <p:ph type="title"/>
          </p:nvPr>
        </p:nvSpPr>
        <p:spPr>
          <a:solidFill>
            <a:srgbClr val="1F497D"/>
          </a:solidFill>
          <a:ln w="9525">
            <a:solidFill>
              <a:schemeClr val="accent4"/>
            </a:solidFill>
          </a:ln>
          <a:effectLst/>
        </p:spPr>
        <p:txBody>
          <a:bodyPr/>
          <a:lstStyle/>
          <a:p>
            <a:r>
              <a:rPr lang="en-US">
                <a:solidFill>
                  <a:schemeClr val="bg1"/>
                </a:solidFill>
              </a:rPr>
              <a:t>Balancing Abstract and Concrete Words</a:t>
            </a:r>
          </a:p>
        </p:txBody>
      </p:sp>
      <p:sp>
        <p:nvSpPr>
          <p:cNvPr id="29" name="Date Placeholder 2"/>
          <p:cNvSpPr>
            <a:spLocks noGrp="1"/>
          </p:cNvSpPr>
          <p:nvPr>
            <p:ph type="dt" sz="half" idx="10"/>
          </p:nvPr>
        </p:nvSpPr>
        <p:spPr/>
        <p:txBody>
          <a:bodyPr/>
          <a:lstStyle/>
          <a:p>
            <a:r>
              <a:rPr lang="en-US"/>
              <a:t>Copyright © 2017 Pearson Education, Ltd.     </a:t>
            </a:r>
          </a:p>
        </p:txBody>
      </p:sp>
      <p:sp>
        <p:nvSpPr>
          <p:cNvPr id="3" name="Content Placeholder 2"/>
          <p:cNvSpPr>
            <a:spLocks noGrp="1"/>
          </p:cNvSpPr>
          <p:nvPr>
            <p:ph idx="1"/>
          </p:nvPr>
        </p:nvSpPr>
        <p:spPr/>
        <p:txBody>
          <a:bodyPr/>
          <a:lstStyle/>
          <a:p>
            <a:endParaRPr lang="en-US"/>
          </a:p>
        </p:txBody>
      </p:sp>
      <p:sp>
        <p:nvSpPr>
          <p:cNvPr id="30" name="Slide Number Placeholder 3"/>
          <p:cNvSpPr>
            <a:spLocks noGrp="1"/>
          </p:cNvSpPr>
          <p:nvPr>
            <p:ph type="sldNum" sz="quarter" idx="4294967295"/>
          </p:nvPr>
        </p:nvSpPr>
        <p:spPr>
          <a:xfrm>
            <a:off x="0" y="6356350"/>
            <a:ext cx="4114800" cy="365125"/>
          </a:xfrm>
        </p:spPr>
        <p:txBody>
          <a:bodyPr/>
          <a:lstStyle/>
          <a:p>
            <a:r>
              <a:rPr lang="en-US"/>
              <a:t>Chapter 5 - </a:t>
            </a:r>
            <a:fld id="{E147B016-A9DB-423B-B0A0-E8BA499B87EE}" type="slidenum">
              <a:rPr lang="en-US"/>
              <a:pPr/>
              <a:t>56</a:t>
            </a:fld>
            <a:endParaRPr lang="en-US"/>
          </a:p>
        </p:txBody>
      </p:sp>
      <p:grpSp>
        <p:nvGrpSpPr>
          <p:cNvPr id="2" name="Group 1"/>
          <p:cNvGrpSpPr/>
          <p:nvPr/>
        </p:nvGrpSpPr>
        <p:grpSpPr>
          <a:xfrm>
            <a:off x="2104573" y="2199818"/>
            <a:ext cx="7982857" cy="3753767"/>
            <a:chOff x="580572" y="2199817"/>
            <a:chExt cx="7982857" cy="3753767"/>
          </a:xfrm>
        </p:grpSpPr>
        <p:sp>
          <p:nvSpPr>
            <p:cNvPr id="15" name="Freeform 14"/>
            <p:cNvSpPr/>
            <p:nvPr/>
          </p:nvSpPr>
          <p:spPr>
            <a:xfrm>
              <a:off x="4692179" y="2199817"/>
              <a:ext cx="3871250" cy="2625012"/>
            </a:xfrm>
            <a:custGeom>
              <a:avLst/>
              <a:gdLst>
                <a:gd name="connsiteX0" fmla="*/ 210001 w 3516526"/>
                <a:gd name="connsiteY0" fmla="*/ 0 h 2625012"/>
                <a:gd name="connsiteX1" fmla="*/ 3306525 w 3516526"/>
                <a:gd name="connsiteY1" fmla="*/ 0 h 2625012"/>
                <a:gd name="connsiteX2" fmla="*/ 3516526 w 3516526"/>
                <a:gd name="connsiteY2" fmla="*/ 210001 h 2625012"/>
                <a:gd name="connsiteX3" fmla="*/ 3516526 w 3516526"/>
                <a:gd name="connsiteY3" fmla="*/ 2625012 h 2625012"/>
                <a:gd name="connsiteX4" fmla="*/ 3516526 w 3516526"/>
                <a:gd name="connsiteY4" fmla="*/ 2625012 h 2625012"/>
                <a:gd name="connsiteX5" fmla="*/ 0 w 3516526"/>
                <a:gd name="connsiteY5" fmla="*/ 2625012 h 2625012"/>
                <a:gd name="connsiteX6" fmla="*/ 0 w 3516526"/>
                <a:gd name="connsiteY6" fmla="*/ 2625012 h 2625012"/>
                <a:gd name="connsiteX7" fmla="*/ 0 w 3516526"/>
                <a:gd name="connsiteY7" fmla="*/ 210001 h 2625012"/>
                <a:gd name="connsiteX8" fmla="*/ 210001 w 3516526"/>
                <a:gd name="connsiteY8" fmla="*/ 0 h 262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6526" h="2625012">
                  <a:moveTo>
                    <a:pt x="210001" y="0"/>
                  </a:moveTo>
                  <a:lnTo>
                    <a:pt x="3306525" y="0"/>
                  </a:lnTo>
                  <a:cubicBezTo>
                    <a:pt x="3422505" y="0"/>
                    <a:pt x="3516526" y="94021"/>
                    <a:pt x="3516526" y="210001"/>
                  </a:cubicBezTo>
                  <a:lnTo>
                    <a:pt x="3516526" y="2625012"/>
                  </a:lnTo>
                  <a:lnTo>
                    <a:pt x="3516526" y="2625012"/>
                  </a:lnTo>
                  <a:lnTo>
                    <a:pt x="0" y="2625012"/>
                  </a:lnTo>
                  <a:lnTo>
                    <a:pt x="0" y="2625012"/>
                  </a:lnTo>
                  <a:lnTo>
                    <a:pt x="0" y="210001"/>
                  </a:lnTo>
                  <a:cubicBezTo>
                    <a:pt x="0" y="94021"/>
                    <a:pt x="94021" y="0"/>
                    <a:pt x="210001" y="0"/>
                  </a:cubicBezTo>
                  <a:close/>
                </a:path>
              </a:pathLst>
            </a:custGeom>
            <a:ln w="9525">
              <a:solidFill>
                <a:schemeClr val="bg1">
                  <a:lumMod val="65000"/>
                </a:schemeClr>
              </a:solidFill>
            </a:ln>
            <a:effectLst>
              <a:outerShdw blurRad="149987" dist="152400" dir="8460000" algn="ctr">
                <a:srgbClr val="000000">
                  <a:alpha val="20000"/>
                </a:srgbClr>
              </a:outerShdw>
            </a:effectLst>
            <a:scene3d>
              <a:camera prst="orthographicFront">
                <a:rot lat="0" lon="0" rev="0"/>
              </a:camera>
              <a:lightRig rig="contrasting" dir="t">
                <a:rot lat="0" lon="0" rev="1500000"/>
              </a:lightRig>
            </a:scene3d>
            <a:sp3d prstMaterial="meta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927" tIns="236767" rIns="119927" bIns="58420" numCol="1" spcCol="1270" anchor="t" anchorCtr="0">
              <a:noAutofit/>
            </a:bodyPr>
            <a:lstStyle/>
            <a:p>
              <a:pPr marL="285750" lvl="1" indent="-285750" defTabSz="2044700">
                <a:lnSpc>
                  <a:spcPct val="90000"/>
                </a:lnSpc>
                <a:spcBef>
                  <a:spcPct val="0"/>
                </a:spcBef>
                <a:spcAft>
                  <a:spcPct val="15000"/>
                </a:spcAft>
                <a:buChar char="••"/>
              </a:pPr>
              <a:r>
                <a:rPr lang="en-US" sz="3600">
                  <a:latin typeface="Candara" panose="020E0502030303020204" pitchFamily="34" charset="0"/>
                </a:rPr>
                <a:t>Characteristics</a:t>
              </a:r>
            </a:p>
            <a:p>
              <a:pPr marL="1028700" lvl="2" indent="-571500" defTabSz="2044700">
                <a:lnSpc>
                  <a:spcPct val="90000"/>
                </a:lnSpc>
                <a:spcAft>
                  <a:spcPct val="15000"/>
                </a:spcAft>
                <a:buFont typeface="Symbol" panose="05050102010706020507" pitchFamily="18" charset="2"/>
                <a:buChar char="-"/>
              </a:pPr>
              <a:r>
                <a:rPr lang="en-US" sz="3200">
                  <a:latin typeface="Candara" panose="020E0502030303020204" pitchFamily="34" charset="0"/>
                </a:rPr>
                <a:t>Concepts</a:t>
              </a:r>
            </a:p>
            <a:p>
              <a:pPr marL="1028700" lvl="2" indent="-571500" defTabSz="2044700">
                <a:lnSpc>
                  <a:spcPct val="90000"/>
                </a:lnSpc>
                <a:spcAft>
                  <a:spcPct val="15000"/>
                </a:spcAft>
                <a:buFont typeface="Symbol" panose="05050102010706020507" pitchFamily="18" charset="2"/>
                <a:buChar char="-"/>
              </a:pPr>
              <a:r>
                <a:rPr lang="en-US" sz="3200">
                  <a:latin typeface="Candara" panose="020E0502030303020204" pitchFamily="34" charset="0"/>
                </a:rPr>
                <a:t>Qualities</a:t>
              </a:r>
            </a:p>
          </p:txBody>
        </p:sp>
        <p:sp>
          <p:nvSpPr>
            <p:cNvPr id="16" name="Rectangle 15"/>
            <p:cNvSpPr/>
            <p:nvPr/>
          </p:nvSpPr>
          <p:spPr bwMode="auto">
            <a:xfrm>
              <a:off x="4692179" y="4824829"/>
              <a:ext cx="3871250" cy="1128755"/>
            </a:xfrm>
            <a:prstGeom prst="rect">
              <a:avLst/>
            </a:prstGeom>
            <a:solidFill>
              <a:srgbClr val="00A76C"/>
            </a:solidFill>
            <a:ln w="9525" cap="flat" cmpd="sng" algn="ctr">
              <a:solidFill>
                <a:schemeClr val="bg1">
                  <a:lumMod val="65000"/>
                </a:schemeClr>
              </a:solidFill>
              <a:prstDash val="solid"/>
              <a:round/>
              <a:headEnd type="none" w="med" len="med"/>
              <a:tailEnd type="none" w="med" len="med"/>
            </a:ln>
            <a:effectLst>
              <a:outerShdw blurRad="149987" dist="152400" dir="8460000" algn="ctr">
                <a:srgbClr val="000000">
                  <a:alpha val="20000"/>
                </a:srgbClr>
              </a:outerShdw>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a:solidFill>
                    <a:schemeClr val="bg1"/>
                  </a:solidFill>
                  <a:latin typeface="Candara" panose="020E0502030303020204" pitchFamily="34" charset="0"/>
                </a:rPr>
                <a:t>Abstract Words</a:t>
              </a:r>
            </a:p>
          </p:txBody>
        </p:sp>
        <p:sp>
          <p:nvSpPr>
            <p:cNvPr id="17" name="Freeform 16"/>
            <p:cNvSpPr/>
            <p:nvPr/>
          </p:nvSpPr>
          <p:spPr>
            <a:xfrm>
              <a:off x="580572" y="2199817"/>
              <a:ext cx="3871250" cy="2625012"/>
            </a:xfrm>
            <a:custGeom>
              <a:avLst/>
              <a:gdLst>
                <a:gd name="connsiteX0" fmla="*/ 210001 w 3516526"/>
                <a:gd name="connsiteY0" fmla="*/ 0 h 2625012"/>
                <a:gd name="connsiteX1" fmla="*/ 3306525 w 3516526"/>
                <a:gd name="connsiteY1" fmla="*/ 0 h 2625012"/>
                <a:gd name="connsiteX2" fmla="*/ 3516526 w 3516526"/>
                <a:gd name="connsiteY2" fmla="*/ 210001 h 2625012"/>
                <a:gd name="connsiteX3" fmla="*/ 3516526 w 3516526"/>
                <a:gd name="connsiteY3" fmla="*/ 2625012 h 2625012"/>
                <a:gd name="connsiteX4" fmla="*/ 3516526 w 3516526"/>
                <a:gd name="connsiteY4" fmla="*/ 2625012 h 2625012"/>
                <a:gd name="connsiteX5" fmla="*/ 0 w 3516526"/>
                <a:gd name="connsiteY5" fmla="*/ 2625012 h 2625012"/>
                <a:gd name="connsiteX6" fmla="*/ 0 w 3516526"/>
                <a:gd name="connsiteY6" fmla="*/ 2625012 h 2625012"/>
                <a:gd name="connsiteX7" fmla="*/ 0 w 3516526"/>
                <a:gd name="connsiteY7" fmla="*/ 210001 h 2625012"/>
                <a:gd name="connsiteX8" fmla="*/ 210001 w 3516526"/>
                <a:gd name="connsiteY8" fmla="*/ 0 h 262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6526" h="2625012">
                  <a:moveTo>
                    <a:pt x="210001" y="0"/>
                  </a:moveTo>
                  <a:lnTo>
                    <a:pt x="3306525" y="0"/>
                  </a:lnTo>
                  <a:cubicBezTo>
                    <a:pt x="3422505" y="0"/>
                    <a:pt x="3516526" y="94021"/>
                    <a:pt x="3516526" y="210001"/>
                  </a:cubicBezTo>
                  <a:lnTo>
                    <a:pt x="3516526" y="2625012"/>
                  </a:lnTo>
                  <a:lnTo>
                    <a:pt x="3516526" y="2625012"/>
                  </a:lnTo>
                  <a:lnTo>
                    <a:pt x="0" y="2625012"/>
                  </a:lnTo>
                  <a:lnTo>
                    <a:pt x="0" y="2625012"/>
                  </a:lnTo>
                  <a:lnTo>
                    <a:pt x="0" y="210001"/>
                  </a:lnTo>
                  <a:cubicBezTo>
                    <a:pt x="0" y="94021"/>
                    <a:pt x="94021" y="0"/>
                    <a:pt x="210001" y="0"/>
                  </a:cubicBezTo>
                  <a:close/>
                </a:path>
              </a:pathLst>
            </a:custGeom>
            <a:ln w="9525">
              <a:solidFill>
                <a:schemeClr val="bg1">
                  <a:lumMod val="65000"/>
                </a:schemeClr>
              </a:solidFill>
            </a:ln>
            <a:effectLst>
              <a:outerShdw blurRad="149987" dist="152400" dir="8460000" algn="ctr">
                <a:srgbClr val="000000">
                  <a:alpha val="20000"/>
                </a:srgbClr>
              </a:outerShdw>
            </a:effectLst>
            <a:scene3d>
              <a:camera prst="orthographicFront">
                <a:rot lat="0" lon="0" rev="0"/>
              </a:camera>
              <a:lightRig rig="contrasting" dir="t">
                <a:rot lat="0" lon="0" rev="1500000"/>
              </a:lightRig>
            </a:scene3d>
            <a:sp3d prstMaterial="meta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9927" tIns="236767" rIns="119927" bIns="58420" numCol="1" spcCol="1270" anchor="t" anchorCtr="0">
              <a:noAutofit/>
            </a:bodyPr>
            <a:lstStyle/>
            <a:p>
              <a:pPr marL="285750" lvl="1" indent="-285750" defTabSz="2044700">
                <a:lnSpc>
                  <a:spcPct val="90000"/>
                </a:lnSpc>
                <a:spcBef>
                  <a:spcPct val="0"/>
                </a:spcBef>
                <a:spcAft>
                  <a:spcPct val="15000"/>
                </a:spcAft>
                <a:buChar char="••"/>
              </a:pPr>
              <a:r>
                <a:rPr lang="en-US" sz="3600">
                  <a:latin typeface="Candara" panose="020E0502030303020204" pitchFamily="34" charset="0"/>
                </a:rPr>
                <a:t>Characteristics</a:t>
              </a:r>
            </a:p>
            <a:p>
              <a:pPr marL="1028700" lvl="2" indent="-571500" defTabSz="2044700">
                <a:lnSpc>
                  <a:spcPct val="90000"/>
                </a:lnSpc>
                <a:spcAft>
                  <a:spcPct val="15000"/>
                </a:spcAft>
                <a:buFont typeface="Symbol" panose="05050102010706020507" pitchFamily="18" charset="2"/>
                <a:buChar char="-"/>
              </a:pPr>
              <a:r>
                <a:rPr lang="en-US" sz="3200">
                  <a:latin typeface="Candara" panose="020E0502030303020204" pitchFamily="34" charset="0"/>
                </a:rPr>
                <a:t>Tangible</a:t>
              </a:r>
            </a:p>
            <a:p>
              <a:pPr marL="1028700" lvl="2" indent="-571500" defTabSz="2044700">
                <a:lnSpc>
                  <a:spcPct val="90000"/>
                </a:lnSpc>
                <a:spcAft>
                  <a:spcPct val="15000"/>
                </a:spcAft>
                <a:buFont typeface="Symbol" panose="05050102010706020507" pitchFamily="18" charset="2"/>
                <a:buChar char="-"/>
              </a:pPr>
              <a:r>
                <a:rPr lang="en-US" sz="3200">
                  <a:latin typeface="Candara" panose="020E0502030303020204" pitchFamily="34" charset="0"/>
                </a:rPr>
                <a:t>Objective</a:t>
              </a:r>
            </a:p>
          </p:txBody>
        </p:sp>
        <p:sp>
          <p:nvSpPr>
            <p:cNvPr id="18" name="Rectangle 17"/>
            <p:cNvSpPr/>
            <p:nvPr/>
          </p:nvSpPr>
          <p:spPr bwMode="auto">
            <a:xfrm>
              <a:off x="580572" y="4824829"/>
              <a:ext cx="3871250" cy="1128755"/>
            </a:xfrm>
            <a:prstGeom prst="rect">
              <a:avLst/>
            </a:prstGeom>
            <a:solidFill>
              <a:srgbClr val="FDBE11"/>
            </a:solidFill>
            <a:ln w="9525" cap="flat" cmpd="sng" algn="ctr">
              <a:solidFill>
                <a:schemeClr val="bg1">
                  <a:lumMod val="65000"/>
                </a:schemeClr>
              </a:solidFill>
              <a:prstDash val="solid"/>
              <a:round/>
              <a:headEnd type="none" w="med" len="med"/>
              <a:tailEnd type="none" w="med" len="med"/>
            </a:ln>
            <a:effectLst>
              <a:outerShdw blurRad="149987" dist="152400" dir="8460000" algn="ctr">
                <a:srgbClr val="000000">
                  <a:alpha val="20000"/>
                </a:srgbClr>
              </a:outerShdw>
            </a:effectLst>
            <a:scene3d>
              <a:camera prst="orthographicFront">
                <a:rot lat="0" lon="0" rev="0"/>
              </a:camera>
              <a:lightRig rig="contrasting" dir="t">
                <a:rot lat="0" lon="0" rev="1500000"/>
              </a:lightRig>
            </a:scene3d>
            <a:sp3d prstMaterial="metal"/>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600">
                  <a:solidFill>
                    <a:schemeClr val="bg1"/>
                  </a:solidFill>
                  <a:latin typeface="Candara" panose="020E0502030303020204" pitchFamily="34" charset="0"/>
                </a:rPr>
                <a:t>Concrete Words</a:t>
              </a:r>
            </a:p>
          </p:txBody>
        </p:sp>
      </p:grpSp>
    </p:spTree>
    <p:extLst>
      <p:ext uri="{BB962C8B-B14F-4D97-AF65-F5344CB8AC3E}">
        <p14:creationId xmlns:p14="http://schemas.microsoft.com/office/powerpoint/2010/main" val="14321204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solidFill>
            <a:srgbClr val="1F497D"/>
          </a:solidFill>
          <a:ln w="9525">
            <a:solidFill>
              <a:schemeClr val="tx1"/>
            </a:solidFill>
          </a:ln>
          <a:effectLst/>
        </p:spPr>
        <p:txBody>
          <a:bodyPr/>
          <a:lstStyle/>
          <a:p>
            <a:r>
              <a:rPr lang="en-US">
                <a:solidFill>
                  <a:schemeClr val="bg1"/>
                </a:solidFill>
              </a:rPr>
              <a:t>Finding Words that Communicate Well </a:t>
            </a:r>
          </a:p>
        </p:txBody>
      </p:sp>
      <p:sp>
        <p:nvSpPr>
          <p:cNvPr id="13" name="Date Placeholder 2"/>
          <p:cNvSpPr>
            <a:spLocks noGrp="1"/>
          </p:cNvSpPr>
          <p:nvPr>
            <p:ph type="dt" sz="half" idx="10"/>
          </p:nvPr>
        </p:nvSpPr>
        <p:spPr/>
        <p:txBody>
          <a:bodyPr/>
          <a:lstStyle/>
          <a:p>
            <a:r>
              <a:rPr lang="en-US"/>
              <a:t>Copyright © 2017 Pearson Education, Ltd.     </a:t>
            </a:r>
          </a:p>
        </p:txBody>
      </p:sp>
      <p:sp>
        <p:nvSpPr>
          <p:cNvPr id="2" name="Content Placeholder 1"/>
          <p:cNvSpPr>
            <a:spLocks noGrp="1"/>
          </p:cNvSpPr>
          <p:nvPr>
            <p:ph idx="1"/>
          </p:nvPr>
        </p:nvSpPr>
        <p:spPr/>
        <p:txBody>
          <a:bodyPr/>
          <a:lstStyle/>
          <a:p>
            <a:endParaRPr lang="en-US"/>
          </a:p>
        </p:txBody>
      </p:sp>
      <p:sp>
        <p:nvSpPr>
          <p:cNvPr id="14" name="Slide Number Placeholder 3"/>
          <p:cNvSpPr>
            <a:spLocks noGrp="1"/>
          </p:cNvSpPr>
          <p:nvPr>
            <p:ph type="sldNum" sz="quarter" idx="4294967295"/>
          </p:nvPr>
        </p:nvSpPr>
        <p:spPr>
          <a:xfrm>
            <a:off x="0" y="6356350"/>
            <a:ext cx="4114800" cy="365125"/>
          </a:xfrm>
        </p:spPr>
        <p:txBody>
          <a:bodyPr/>
          <a:lstStyle/>
          <a:p>
            <a:r>
              <a:rPr lang="en-US"/>
              <a:t>Chapter 5 - </a:t>
            </a:r>
            <a:fld id="{66C90FC6-57EA-42C8-AE27-32F0B3D6808A}" type="slidenum">
              <a:rPr lang="en-US"/>
              <a:pPr/>
              <a:t>57</a:t>
            </a:fld>
            <a:endParaRPr lang="en-US"/>
          </a:p>
        </p:txBody>
      </p:sp>
      <p:grpSp>
        <p:nvGrpSpPr>
          <p:cNvPr id="10" name="Group 9"/>
          <p:cNvGrpSpPr/>
          <p:nvPr/>
        </p:nvGrpSpPr>
        <p:grpSpPr>
          <a:xfrm>
            <a:off x="1981200" y="1981200"/>
            <a:ext cx="8229600" cy="4191000"/>
            <a:chOff x="457200" y="1981200"/>
            <a:chExt cx="8229600" cy="4191000"/>
          </a:xfrm>
        </p:grpSpPr>
        <p:sp>
          <p:nvSpPr>
            <p:cNvPr id="11" name="Folded Corner 10"/>
            <p:cNvSpPr/>
            <p:nvPr/>
          </p:nvSpPr>
          <p:spPr bwMode="auto">
            <a:xfrm flipH="1">
              <a:off x="457200" y="1981200"/>
              <a:ext cx="4114800" cy="2095500"/>
            </a:xfrm>
            <a:prstGeom prst="foldedCorner">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3600">
                  <a:latin typeface="Candara" panose="020E0502030303020204" pitchFamily="34" charset="0"/>
                </a:rPr>
                <a:t>Choose Strong, </a:t>
              </a:r>
            </a:p>
            <a:p>
              <a:pPr algn="ctr" fontAlgn="base">
                <a:spcBef>
                  <a:spcPct val="0"/>
                </a:spcBef>
                <a:spcAft>
                  <a:spcPct val="0"/>
                </a:spcAft>
              </a:pPr>
              <a:r>
                <a:rPr lang="en-US" sz="3600">
                  <a:latin typeface="Candara" panose="020E0502030303020204" pitchFamily="34" charset="0"/>
                </a:rPr>
                <a:t>Precise Words</a:t>
              </a:r>
            </a:p>
          </p:txBody>
        </p:sp>
        <p:sp>
          <p:nvSpPr>
            <p:cNvPr id="12" name="Folded Corner 11"/>
            <p:cNvSpPr/>
            <p:nvPr/>
          </p:nvSpPr>
          <p:spPr bwMode="auto">
            <a:xfrm flipH="1">
              <a:off x="457200" y="4076700"/>
              <a:ext cx="4114800" cy="2095500"/>
            </a:xfrm>
            <a:prstGeom prst="foldedCorner">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3600">
                  <a:latin typeface="Candara" panose="020E0502030303020204" pitchFamily="34" charset="0"/>
                </a:rPr>
                <a:t>Avoid Clichés</a:t>
              </a:r>
            </a:p>
            <a:p>
              <a:pPr algn="ctr"/>
              <a:r>
                <a:rPr lang="en-US" sz="3600">
                  <a:latin typeface="Candara" panose="020E0502030303020204" pitchFamily="34" charset="0"/>
                </a:rPr>
                <a:t>and Buzzwords</a:t>
              </a:r>
            </a:p>
          </p:txBody>
        </p:sp>
        <p:sp>
          <p:nvSpPr>
            <p:cNvPr id="15" name="Folded Corner 14"/>
            <p:cNvSpPr/>
            <p:nvPr/>
          </p:nvSpPr>
          <p:spPr bwMode="auto">
            <a:xfrm>
              <a:off x="4572000" y="1981200"/>
              <a:ext cx="4114800" cy="2095500"/>
            </a:xfrm>
            <a:prstGeom prst="foldedCorner">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3600">
                  <a:latin typeface="Candara" panose="020E0502030303020204" pitchFamily="34" charset="0"/>
                </a:rPr>
                <a:t>Choose Familiar</a:t>
              </a:r>
            </a:p>
            <a:p>
              <a:pPr algn="ctr" fontAlgn="base">
                <a:spcBef>
                  <a:spcPct val="0"/>
                </a:spcBef>
                <a:spcAft>
                  <a:spcPct val="0"/>
                </a:spcAft>
              </a:pPr>
              <a:r>
                <a:rPr lang="en-US" sz="3600">
                  <a:latin typeface="Candara" panose="020E0502030303020204" pitchFamily="34" charset="0"/>
                </a:rPr>
                <a:t>Words</a:t>
              </a:r>
            </a:p>
          </p:txBody>
        </p:sp>
        <p:sp>
          <p:nvSpPr>
            <p:cNvPr id="16" name="Folded Corner 15"/>
            <p:cNvSpPr/>
            <p:nvPr/>
          </p:nvSpPr>
          <p:spPr bwMode="auto">
            <a:xfrm>
              <a:off x="4572000" y="4076700"/>
              <a:ext cx="4114800" cy="2095500"/>
            </a:xfrm>
            <a:prstGeom prst="foldedCorner">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3600">
                  <a:latin typeface="Candara" panose="020E0502030303020204" pitchFamily="34" charset="0"/>
                </a:rPr>
                <a:t>Use Jargon</a:t>
              </a:r>
            </a:p>
            <a:p>
              <a:pPr algn="ctr" fontAlgn="base">
                <a:spcBef>
                  <a:spcPct val="0"/>
                </a:spcBef>
                <a:spcAft>
                  <a:spcPct val="0"/>
                </a:spcAft>
              </a:pPr>
              <a:r>
                <a:rPr lang="en-US" sz="3600">
                  <a:latin typeface="Candara" panose="020E0502030303020204" pitchFamily="34" charset="0"/>
                </a:rPr>
                <a:t>Carefully</a:t>
              </a:r>
            </a:p>
          </p:txBody>
        </p:sp>
      </p:grpSp>
    </p:spTree>
    <p:extLst>
      <p:ext uri="{BB962C8B-B14F-4D97-AF65-F5344CB8AC3E}">
        <p14:creationId xmlns:p14="http://schemas.microsoft.com/office/powerpoint/2010/main" val="36160838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solidFill>
            <a:srgbClr val="1F497D"/>
          </a:solidFill>
          <a:ln w="9525">
            <a:solidFill>
              <a:schemeClr val="tx1"/>
            </a:solidFill>
          </a:ln>
          <a:effectLst/>
        </p:spPr>
        <p:txBody>
          <a:bodyPr/>
          <a:lstStyle/>
          <a:p>
            <a:r>
              <a:rPr lang="en-US">
                <a:solidFill>
                  <a:schemeClr val="bg1"/>
                </a:solidFill>
              </a:rPr>
              <a:t>Powerful Words</a:t>
            </a:r>
          </a:p>
        </p:txBody>
      </p:sp>
      <p:sp>
        <p:nvSpPr>
          <p:cNvPr id="13" name="Date Placeholder 2"/>
          <p:cNvSpPr>
            <a:spLocks noGrp="1"/>
          </p:cNvSpPr>
          <p:nvPr>
            <p:ph type="dt" sz="half" idx="10"/>
          </p:nvPr>
        </p:nvSpPr>
        <p:spPr/>
        <p:txBody>
          <a:bodyPr/>
          <a:lstStyle/>
          <a:p>
            <a:r>
              <a:rPr lang="en-US"/>
              <a:t>Copyright © 2017 Pearson Education, Ltd.     </a:t>
            </a:r>
          </a:p>
        </p:txBody>
      </p:sp>
      <p:sp>
        <p:nvSpPr>
          <p:cNvPr id="2" name="Content Placeholder 1"/>
          <p:cNvSpPr>
            <a:spLocks noGrp="1"/>
          </p:cNvSpPr>
          <p:nvPr>
            <p:ph idx="1"/>
          </p:nvPr>
        </p:nvSpPr>
        <p:spPr/>
        <p:txBody>
          <a:bodyPr/>
          <a:lstStyle/>
          <a:p>
            <a:endParaRPr lang="en-US"/>
          </a:p>
        </p:txBody>
      </p:sp>
      <p:sp>
        <p:nvSpPr>
          <p:cNvPr id="14" name="Slide Number Placeholder 3"/>
          <p:cNvSpPr>
            <a:spLocks noGrp="1"/>
          </p:cNvSpPr>
          <p:nvPr>
            <p:ph type="sldNum" sz="quarter" idx="4294967295"/>
          </p:nvPr>
        </p:nvSpPr>
        <p:spPr>
          <a:xfrm>
            <a:off x="0" y="6356350"/>
            <a:ext cx="4114800" cy="365125"/>
          </a:xfrm>
        </p:spPr>
        <p:txBody>
          <a:bodyPr/>
          <a:lstStyle/>
          <a:p>
            <a:r>
              <a:rPr lang="en-US"/>
              <a:t>Chapter 5 - </a:t>
            </a:r>
            <a:fld id="{66C90FC6-57EA-42C8-AE27-32F0B3D6808A}" type="slidenum">
              <a:rPr lang="en-US"/>
              <a:pPr/>
              <a:t>58</a:t>
            </a:fld>
            <a:endParaRPr lang="en-US"/>
          </a:p>
        </p:txBody>
      </p:sp>
      <p:pic>
        <p:nvPicPr>
          <p:cNvPr id="3" name="Picture 2"/>
          <p:cNvPicPr>
            <a:picLocks noChangeAspect="1"/>
          </p:cNvPicPr>
          <p:nvPr/>
        </p:nvPicPr>
        <p:blipFill>
          <a:blip r:embed="rId3" cstate="print"/>
          <a:stretch>
            <a:fillRect/>
          </a:stretch>
        </p:blipFill>
        <p:spPr>
          <a:xfrm>
            <a:off x="2133600" y="2362200"/>
            <a:ext cx="8356600" cy="1398594"/>
          </a:xfrm>
          <a:prstGeom prst="rect">
            <a:avLst/>
          </a:prstGeom>
        </p:spPr>
      </p:pic>
      <p:pic>
        <p:nvPicPr>
          <p:cNvPr id="4" name="Picture 3"/>
          <p:cNvPicPr>
            <a:picLocks noChangeAspect="1"/>
          </p:cNvPicPr>
          <p:nvPr/>
        </p:nvPicPr>
        <p:blipFill>
          <a:blip r:embed="rId4" cstate="print"/>
          <a:stretch>
            <a:fillRect/>
          </a:stretch>
        </p:blipFill>
        <p:spPr>
          <a:xfrm>
            <a:off x="2133601" y="3962400"/>
            <a:ext cx="8252749" cy="914400"/>
          </a:xfrm>
          <a:prstGeom prst="rect">
            <a:avLst/>
          </a:prstGeom>
        </p:spPr>
      </p:pic>
      <p:pic>
        <p:nvPicPr>
          <p:cNvPr id="5" name="Picture 4"/>
          <p:cNvPicPr>
            <a:picLocks noChangeAspect="1"/>
          </p:cNvPicPr>
          <p:nvPr/>
        </p:nvPicPr>
        <p:blipFill>
          <a:blip r:embed="rId5" cstate="print"/>
          <a:stretch>
            <a:fillRect/>
          </a:stretch>
        </p:blipFill>
        <p:spPr>
          <a:xfrm>
            <a:off x="2209800" y="4953001"/>
            <a:ext cx="8305800" cy="990173"/>
          </a:xfrm>
          <a:prstGeom prst="rect">
            <a:avLst/>
          </a:prstGeom>
        </p:spPr>
      </p:pic>
    </p:spTree>
    <p:extLst>
      <p:ext uri="{BB962C8B-B14F-4D97-AF65-F5344CB8AC3E}">
        <p14:creationId xmlns:p14="http://schemas.microsoft.com/office/powerpoint/2010/main" val="22202506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958" y="741405"/>
            <a:ext cx="9969842" cy="962798"/>
          </a:xfrm>
          <a:solidFill>
            <a:schemeClr val="tx2"/>
          </a:solidFill>
          <a:ln>
            <a:solidFill>
              <a:srgbClr val="292929"/>
            </a:solidFill>
          </a:ln>
        </p:spPr>
        <p:txBody>
          <a:bodyPr>
            <a:normAutofit fontScale="90000"/>
          </a:bodyPr>
          <a:lstStyle/>
          <a:p>
            <a:r>
              <a:rPr lang="en-US">
                <a:solidFill>
                  <a:schemeClr val="bg1"/>
                </a:solidFill>
              </a:rPr>
              <a:t>Composing Your Message: Creating Effective Sentences</a:t>
            </a:r>
          </a:p>
        </p:txBody>
      </p:sp>
      <p:sp>
        <p:nvSpPr>
          <p:cNvPr id="4" name="Date Placeholder 3"/>
          <p:cNvSpPr>
            <a:spLocks noGrp="1"/>
          </p:cNvSpPr>
          <p:nvPr>
            <p:ph type="dt" sz="half" idx="10"/>
          </p:nvPr>
        </p:nvSpPr>
        <p:spPr/>
        <p:txBody>
          <a:bodyPr/>
          <a:lstStyle/>
          <a:p>
            <a:r>
              <a:rPr lang="en-US"/>
              <a:t>Copyright © 2017 Pearson Education, Ltd.     </a:t>
            </a:r>
          </a:p>
        </p:txBody>
      </p:sp>
      <p:sp>
        <p:nvSpPr>
          <p:cNvPr id="3" name="Subtitle 2"/>
          <p:cNvSpPr>
            <a:spLocks noGrp="1"/>
          </p:cNvSpPr>
          <p:nvPr>
            <p:ph idx="1"/>
          </p:nvPr>
        </p:nvSpPr>
        <p:spPr/>
        <p:txBody>
          <a:bodyPr/>
          <a:lstStyle/>
          <a:p>
            <a:r>
              <a:rPr lang="en-US"/>
              <a:t>(LO 5) Define the four types of sentences, and explain how sentence style affects emphasis within a message. </a:t>
            </a:r>
          </a:p>
        </p:txBody>
      </p:sp>
      <p:sp>
        <p:nvSpPr>
          <p:cNvPr id="5" name="Slide Number Placeholder 4"/>
          <p:cNvSpPr>
            <a:spLocks noGrp="1"/>
          </p:cNvSpPr>
          <p:nvPr>
            <p:ph type="sldNum" sz="quarter" idx="4294967295"/>
          </p:nvPr>
        </p:nvSpPr>
        <p:spPr>
          <a:xfrm>
            <a:off x="0" y="6356350"/>
            <a:ext cx="4114800" cy="365125"/>
          </a:xfrm>
        </p:spPr>
        <p:txBody>
          <a:bodyPr/>
          <a:lstStyle/>
          <a:p>
            <a:r>
              <a:rPr lang="en-US"/>
              <a:t>Chapter 5 - </a:t>
            </a:r>
            <a:fld id="{D74629C0-F5DE-4C7D-87CA-E990CA58DCC6}" type="slidenum">
              <a:rPr lang="en-US" smtClean="0"/>
              <a:pPr/>
              <a:t>59</a:t>
            </a:fld>
            <a:endParaRPr lang="en-US"/>
          </a:p>
        </p:txBody>
      </p:sp>
    </p:spTree>
    <p:extLst>
      <p:ext uri="{BB962C8B-B14F-4D97-AF65-F5344CB8AC3E}">
        <p14:creationId xmlns:p14="http://schemas.microsoft.com/office/powerpoint/2010/main" val="98097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a:ln w="9525">
            <a:solidFill>
              <a:srgbClr val="292929"/>
            </a:solidFill>
          </a:ln>
        </p:spPr>
        <p:txBody>
          <a:bodyPr/>
          <a:lstStyle/>
          <a:p>
            <a:r>
              <a:rPr lang="en-US">
                <a:solidFill>
                  <a:schemeClr val="bg1"/>
                </a:solidFill>
              </a:rPr>
              <a:t>Learning Objectives </a:t>
            </a:r>
            <a:r>
              <a:rPr lang="en-US" sz="2400">
                <a:solidFill>
                  <a:schemeClr val="bg1"/>
                </a:solidFill>
              </a:rPr>
              <a:t>(2 of 3)</a:t>
            </a:r>
            <a:endParaRPr lang="en-US" sz="2400"/>
          </a:p>
        </p:txBody>
      </p:sp>
      <p:sp>
        <p:nvSpPr>
          <p:cNvPr id="4" name="Date Placeholder 3"/>
          <p:cNvSpPr>
            <a:spLocks noGrp="1"/>
          </p:cNvSpPr>
          <p:nvPr>
            <p:ph type="dt" sz="half" idx="10"/>
          </p:nvPr>
        </p:nvSpPr>
        <p:spPr/>
        <p:txBody>
          <a:bodyPr/>
          <a:lstStyle/>
          <a:p>
            <a:r>
              <a:rPr lang="en-US"/>
              <a:t>Copyright © 2017 Pearson Education, Ltd.     </a:t>
            </a:r>
          </a:p>
        </p:txBody>
      </p:sp>
      <p:sp>
        <p:nvSpPr>
          <p:cNvPr id="3" name="Content Placeholder 2"/>
          <p:cNvSpPr>
            <a:spLocks noGrp="1"/>
          </p:cNvSpPr>
          <p:nvPr>
            <p:ph idx="1"/>
          </p:nvPr>
        </p:nvSpPr>
        <p:spPr>
          <a:xfrm>
            <a:off x="2115239" y="2199503"/>
            <a:ext cx="7888078" cy="3661547"/>
          </a:xfrm>
        </p:spPr>
        <p:txBody>
          <a:bodyPr/>
          <a:lstStyle/>
          <a:p>
            <a:pPr marL="514350" indent="-514350">
              <a:spcBef>
                <a:spcPts val="600"/>
              </a:spcBef>
              <a:buFont typeface="+mj-lt"/>
              <a:buAutoNum type="arabicPeriod" startAt="3"/>
            </a:pPr>
            <a:r>
              <a:rPr lang="en-US" sz="3100"/>
              <a:t>Explain how to achieve a tone that is conversational but businesslike, explain the value of using plain language, and define active and passive voice.</a:t>
            </a:r>
          </a:p>
          <a:p>
            <a:pPr marL="514350" indent="-514350">
              <a:spcBef>
                <a:spcPts val="600"/>
              </a:spcBef>
              <a:buFont typeface="+mj-lt"/>
              <a:buAutoNum type="arabicPeriod" startAt="3"/>
            </a:pPr>
            <a:r>
              <a:rPr lang="en-US" sz="3100"/>
              <a:t>Describe how to select words that are both correct and effective.</a:t>
            </a:r>
          </a:p>
        </p:txBody>
      </p:sp>
      <p:sp>
        <p:nvSpPr>
          <p:cNvPr id="5" name="Slide Number Placeholder 4"/>
          <p:cNvSpPr>
            <a:spLocks noGrp="1"/>
          </p:cNvSpPr>
          <p:nvPr>
            <p:ph type="sldNum" sz="quarter" idx="4294967295"/>
          </p:nvPr>
        </p:nvSpPr>
        <p:spPr>
          <a:xfrm>
            <a:off x="0" y="6356350"/>
            <a:ext cx="4114800" cy="365125"/>
          </a:xfrm>
        </p:spPr>
        <p:txBody>
          <a:bodyPr/>
          <a:lstStyle/>
          <a:p>
            <a:r>
              <a:rPr lang="en-US"/>
              <a:t>Chapter 5 - </a:t>
            </a:r>
            <a:fld id="{019EC745-EE55-47B9-8325-C465464844B6}" type="slidenum">
              <a:rPr lang="en-US" smtClean="0"/>
              <a:pPr/>
              <a:t>6</a:t>
            </a:fld>
            <a:endParaRPr lang="en-US"/>
          </a:p>
        </p:txBody>
      </p:sp>
      <p:sp>
        <p:nvSpPr>
          <p:cNvPr id="6" name="Rectangle 5"/>
          <p:cNvSpPr/>
          <p:nvPr/>
        </p:nvSpPr>
        <p:spPr bwMode="auto">
          <a:xfrm>
            <a:off x="1981200" y="1981200"/>
            <a:ext cx="8229600" cy="4191000"/>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latin typeface="Times New Roman" pitchFamily="18" charset="0"/>
            </a:endParaRPr>
          </a:p>
        </p:txBody>
      </p:sp>
    </p:spTree>
    <p:extLst>
      <p:ext uri="{BB962C8B-B14F-4D97-AF65-F5344CB8AC3E}">
        <p14:creationId xmlns:p14="http://schemas.microsoft.com/office/powerpoint/2010/main" val="3336548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4" name="Rectangle 4"/>
          <p:cNvSpPr>
            <a:spLocks noGrp="1" noChangeArrowheads="1"/>
          </p:cNvSpPr>
          <p:nvPr>
            <p:ph type="title"/>
          </p:nvPr>
        </p:nvSpPr>
        <p:spPr>
          <a:solidFill>
            <a:srgbClr val="1F497D"/>
          </a:solidFill>
          <a:ln w="9525">
            <a:solidFill>
              <a:schemeClr val="tx1"/>
            </a:solidFill>
          </a:ln>
          <a:effectLst/>
        </p:spPr>
        <p:txBody>
          <a:bodyPr>
            <a:normAutofit/>
          </a:bodyPr>
          <a:lstStyle/>
          <a:p>
            <a:r>
              <a:rPr lang="en-US">
                <a:solidFill>
                  <a:schemeClr val="bg1"/>
                </a:solidFill>
              </a:rPr>
              <a:t>Choosing from Four Types of Sentences </a:t>
            </a:r>
            <a:r>
              <a:rPr lang="en-US" sz="2400">
                <a:solidFill>
                  <a:schemeClr val="bg1"/>
                </a:solidFill>
              </a:rPr>
              <a:t>(1 of 2)</a:t>
            </a:r>
          </a:p>
        </p:txBody>
      </p:sp>
      <p:sp>
        <p:nvSpPr>
          <p:cNvPr id="90" name="Date Placeholder 2"/>
          <p:cNvSpPr>
            <a:spLocks noGrp="1"/>
          </p:cNvSpPr>
          <p:nvPr>
            <p:ph type="dt" sz="half" idx="10"/>
          </p:nvPr>
        </p:nvSpPr>
        <p:spPr/>
        <p:txBody>
          <a:bodyPr/>
          <a:lstStyle/>
          <a:p>
            <a:r>
              <a:rPr lang="en-US"/>
              <a:t>Copyright © 2017 Pearson Education, Ltd.     </a:t>
            </a:r>
          </a:p>
        </p:txBody>
      </p:sp>
      <p:sp>
        <p:nvSpPr>
          <p:cNvPr id="2" name="Content Placeholder 1"/>
          <p:cNvSpPr>
            <a:spLocks noGrp="1"/>
          </p:cNvSpPr>
          <p:nvPr>
            <p:ph idx="1"/>
          </p:nvPr>
        </p:nvSpPr>
        <p:spPr/>
        <p:txBody>
          <a:bodyPr/>
          <a:lstStyle/>
          <a:p>
            <a:endParaRPr lang="en-US"/>
          </a:p>
        </p:txBody>
      </p:sp>
      <p:sp>
        <p:nvSpPr>
          <p:cNvPr id="91" name="Slide Number Placeholder 3"/>
          <p:cNvSpPr>
            <a:spLocks noGrp="1"/>
          </p:cNvSpPr>
          <p:nvPr>
            <p:ph type="sldNum" sz="quarter" idx="4294967295"/>
          </p:nvPr>
        </p:nvSpPr>
        <p:spPr>
          <a:xfrm>
            <a:off x="0" y="6356350"/>
            <a:ext cx="4114800" cy="365125"/>
          </a:xfrm>
        </p:spPr>
        <p:txBody>
          <a:bodyPr/>
          <a:lstStyle/>
          <a:p>
            <a:r>
              <a:rPr lang="en-US"/>
              <a:t>Chapter 5 - </a:t>
            </a:r>
            <a:fld id="{300488B8-51A6-4B99-AC01-8C614F2E2390}" type="slidenum">
              <a:rPr lang="en-US"/>
              <a:pPr/>
              <a:t>60</a:t>
            </a:fld>
            <a:endParaRPr lang="en-US"/>
          </a:p>
        </p:txBody>
      </p:sp>
      <p:grpSp>
        <p:nvGrpSpPr>
          <p:cNvPr id="3" name="Group 2"/>
          <p:cNvGrpSpPr/>
          <p:nvPr/>
        </p:nvGrpSpPr>
        <p:grpSpPr>
          <a:xfrm>
            <a:off x="1981201" y="2133601"/>
            <a:ext cx="8229599" cy="3886198"/>
            <a:chOff x="457200" y="2133601"/>
            <a:chExt cx="8229599" cy="3886198"/>
          </a:xfrm>
        </p:grpSpPr>
        <p:sp>
          <p:nvSpPr>
            <p:cNvPr id="5" name="Freeform 4"/>
            <p:cNvSpPr/>
            <p:nvPr/>
          </p:nvSpPr>
          <p:spPr>
            <a:xfrm>
              <a:off x="3419855" y="2323173"/>
              <a:ext cx="5266944" cy="1516565"/>
            </a:xfrm>
            <a:custGeom>
              <a:avLst/>
              <a:gdLst>
                <a:gd name="connsiteX0" fmla="*/ 267628 w 1605736"/>
                <a:gd name="connsiteY0" fmla="*/ 0 h 5266944"/>
                <a:gd name="connsiteX1" fmla="*/ 1338108 w 1605736"/>
                <a:gd name="connsiteY1" fmla="*/ 0 h 5266944"/>
                <a:gd name="connsiteX2" fmla="*/ 1605736 w 1605736"/>
                <a:gd name="connsiteY2" fmla="*/ 267628 h 5266944"/>
                <a:gd name="connsiteX3" fmla="*/ 1605736 w 1605736"/>
                <a:gd name="connsiteY3" fmla="*/ 5266944 h 5266944"/>
                <a:gd name="connsiteX4" fmla="*/ 1605736 w 1605736"/>
                <a:gd name="connsiteY4" fmla="*/ 5266944 h 5266944"/>
                <a:gd name="connsiteX5" fmla="*/ 0 w 1605736"/>
                <a:gd name="connsiteY5" fmla="*/ 5266944 h 5266944"/>
                <a:gd name="connsiteX6" fmla="*/ 0 w 1605736"/>
                <a:gd name="connsiteY6" fmla="*/ 5266944 h 5266944"/>
                <a:gd name="connsiteX7" fmla="*/ 0 w 1605736"/>
                <a:gd name="connsiteY7" fmla="*/ 267628 h 5266944"/>
                <a:gd name="connsiteX8" fmla="*/ 267628 w 1605736"/>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736" h="5266944">
                  <a:moveTo>
                    <a:pt x="1605736" y="877841"/>
                  </a:moveTo>
                  <a:lnTo>
                    <a:pt x="1605736" y="4389103"/>
                  </a:lnTo>
                  <a:cubicBezTo>
                    <a:pt x="1605736" y="4873921"/>
                    <a:pt x="1569206" y="5266944"/>
                    <a:pt x="1524144" y="5266944"/>
                  </a:cubicBezTo>
                  <a:lnTo>
                    <a:pt x="0" y="5266944"/>
                  </a:lnTo>
                  <a:lnTo>
                    <a:pt x="0" y="5266944"/>
                  </a:lnTo>
                  <a:lnTo>
                    <a:pt x="0" y="0"/>
                  </a:lnTo>
                  <a:lnTo>
                    <a:pt x="0" y="0"/>
                  </a:lnTo>
                  <a:lnTo>
                    <a:pt x="1524144" y="0"/>
                  </a:lnTo>
                  <a:cubicBezTo>
                    <a:pt x="1569206" y="0"/>
                    <a:pt x="1605736" y="393023"/>
                    <a:pt x="1605736" y="877841"/>
                  </a:cubicBezTo>
                  <a:close/>
                </a:path>
              </a:pathLst>
            </a:custGeom>
            <a:solidFill>
              <a:schemeClr val="bg1">
                <a:alpha val="90000"/>
              </a:schemeClr>
            </a:solidFill>
            <a:ln>
              <a:solidFill>
                <a:schemeClr val="bg1">
                  <a:lumMod val="85000"/>
                </a:schemeClr>
              </a:solidFill>
            </a:ln>
            <a:effectLst/>
            <a:scene3d>
              <a:camera prst="orthographicFront">
                <a:rot lat="0" lon="0" rev="0"/>
              </a:camera>
              <a:lightRig rig="contrasting" dir="t">
                <a:rot lat="0" lon="0" rev="1500000"/>
              </a:lightRig>
            </a:scene3d>
            <a:sp3d prstMaterial="metal">
              <a:bevelT w="88900" h="88900"/>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780" tIns="150776" rIns="223166" bIns="150776" numCol="1" spcCol="1270" anchor="ctr" anchorCtr="0">
              <a:noAutofit/>
            </a:bodyPr>
            <a:lstStyle/>
            <a:p>
              <a:pPr marL="285750" lvl="1" indent="-285750" defTabSz="1689100">
                <a:lnSpc>
                  <a:spcPct val="90000"/>
                </a:lnSpc>
                <a:spcBef>
                  <a:spcPct val="0"/>
                </a:spcBef>
                <a:spcAft>
                  <a:spcPct val="15000"/>
                </a:spcAft>
                <a:buChar char="••"/>
              </a:pPr>
              <a:r>
                <a:rPr lang="en-US" sz="3800">
                  <a:latin typeface="Candara" panose="020E0502030303020204" pitchFamily="34" charset="0"/>
                </a:rPr>
                <a:t>One main clause</a:t>
              </a:r>
            </a:p>
            <a:p>
              <a:pPr marL="285750" lvl="1" indent="-285750" defTabSz="1689100">
                <a:lnSpc>
                  <a:spcPct val="90000"/>
                </a:lnSpc>
                <a:spcBef>
                  <a:spcPct val="0"/>
                </a:spcBef>
                <a:spcAft>
                  <a:spcPct val="15000"/>
                </a:spcAft>
                <a:buChar char="••"/>
              </a:pPr>
              <a:r>
                <a:rPr lang="en-US" sz="3800">
                  <a:latin typeface="Candara" panose="020E0502030303020204" pitchFamily="34" charset="0"/>
                </a:rPr>
                <a:t>Objects and phrases</a:t>
              </a:r>
            </a:p>
          </p:txBody>
        </p:sp>
        <p:sp>
          <p:nvSpPr>
            <p:cNvPr id="6" name="Freeform 5"/>
            <p:cNvSpPr/>
            <p:nvPr/>
          </p:nvSpPr>
          <p:spPr>
            <a:xfrm>
              <a:off x="457200" y="2133601"/>
              <a:ext cx="2962656" cy="1895706"/>
            </a:xfrm>
            <a:custGeom>
              <a:avLst/>
              <a:gdLst>
                <a:gd name="connsiteX0" fmla="*/ 0 w 2962656"/>
                <a:gd name="connsiteY0" fmla="*/ 334535 h 2007170"/>
                <a:gd name="connsiteX1" fmla="*/ 334535 w 2962656"/>
                <a:gd name="connsiteY1" fmla="*/ 0 h 2007170"/>
                <a:gd name="connsiteX2" fmla="*/ 2628121 w 2962656"/>
                <a:gd name="connsiteY2" fmla="*/ 0 h 2007170"/>
                <a:gd name="connsiteX3" fmla="*/ 2962656 w 2962656"/>
                <a:gd name="connsiteY3" fmla="*/ 334535 h 2007170"/>
                <a:gd name="connsiteX4" fmla="*/ 2962656 w 2962656"/>
                <a:gd name="connsiteY4" fmla="*/ 1672635 h 2007170"/>
                <a:gd name="connsiteX5" fmla="*/ 2628121 w 2962656"/>
                <a:gd name="connsiteY5" fmla="*/ 2007170 h 2007170"/>
                <a:gd name="connsiteX6" fmla="*/ 334535 w 2962656"/>
                <a:gd name="connsiteY6" fmla="*/ 2007170 h 2007170"/>
                <a:gd name="connsiteX7" fmla="*/ 0 w 2962656"/>
                <a:gd name="connsiteY7" fmla="*/ 1672635 h 2007170"/>
                <a:gd name="connsiteX8" fmla="*/ 0 w 2962656"/>
                <a:gd name="connsiteY8" fmla="*/ 334535 h 200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2007170">
                  <a:moveTo>
                    <a:pt x="0" y="334535"/>
                  </a:moveTo>
                  <a:cubicBezTo>
                    <a:pt x="0" y="149776"/>
                    <a:pt x="149776" y="0"/>
                    <a:pt x="334535" y="0"/>
                  </a:cubicBezTo>
                  <a:lnTo>
                    <a:pt x="2628121" y="0"/>
                  </a:lnTo>
                  <a:cubicBezTo>
                    <a:pt x="2812880" y="0"/>
                    <a:pt x="2962656" y="149776"/>
                    <a:pt x="2962656" y="334535"/>
                  </a:cubicBezTo>
                  <a:lnTo>
                    <a:pt x="2962656" y="1672635"/>
                  </a:lnTo>
                  <a:cubicBezTo>
                    <a:pt x="2962656" y="1857394"/>
                    <a:pt x="2812880" y="2007170"/>
                    <a:pt x="2628121" y="2007170"/>
                  </a:cubicBezTo>
                  <a:lnTo>
                    <a:pt x="334535" y="2007170"/>
                  </a:lnTo>
                  <a:cubicBezTo>
                    <a:pt x="149776" y="2007170"/>
                    <a:pt x="0" y="1857394"/>
                    <a:pt x="0" y="1672635"/>
                  </a:cubicBezTo>
                  <a:lnTo>
                    <a:pt x="0" y="334535"/>
                  </a:lnTo>
                  <a:close/>
                </a:path>
              </a:pathLst>
            </a:custGeom>
            <a:solidFill>
              <a:srgbClr val="D6D8C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572" tIns="172277" rIns="246572" bIns="172277" numCol="1" spcCol="1270" anchor="ctr" anchorCtr="0">
              <a:noAutofit/>
            </a:bodyPr>
            <a:lstStyle/>
            <a:p>
              <a:pPr algn="ctr" defTabSz="1733550">
                <a:lnSpc>
                  <a:spcPct val="90000"/>
                </a:lnSpc>
                <a:spcBef>
                  <a:spcPct val="0"/>
                </a:spcBef>
                <a:spcAft>
                  <a:spcPct val="35000"/>
                </a:spcAft>
              </a:pPr>
              <a:r>
                <a:rPr lang="en-US" sz="3900">
                  <a:solidFill>
                    <a:schemeClr val="tx1"/>
                  </a:solidFill>
                  <a:latin typeface="Candara" panose="020E0502030303020204" pitchFamily="34" charset="0"/>
                </a:rPr>
                <a:t>Simple</a:t>
              </a:r>
            </a:p>
          </p:txBody>
        </p:sp>
        <p:sp>
          <p:nvSpPr>
            <p:cNvPr id="7" name="Freeform 6"/>
            <p:cNvSpPr/>
            <p:nvPr/>
          </p:nvSpPr>
          <p:spPr>
            <a:xfrm>
              <a:off x="3419855" y="4313664"/>
              <a:ext cx="5266944" cy="1516565"/>
            </a:xfrm>
            <a:custGeom>
              <a:avLst/>
              <a:gdLst>
                <a:gd name="connsiteX0" fmla="*/ 267628 w 1605736"/>
                <a:gd name="connsiteY0" fmla="*/ 0 h 5266944"/>
                <a:gd name="connsiteX1" fmla="*/ 1338108 w 1605736"/>
                <a:gd name="connsiteY1" fmla="*/ 0 h 5266944"/>
                <a:gd name="connsiteX2" fmla="*/ 1605736 w 1605736"/>
                <a:gd name="connsiteY2" fmla="*/ 267628 h 5266944"/>
                <a:gd name="connsiteX3" fmla="*/ 1605736 w 1605736"/>
                <a:gd name="connsiteY3" fmla="*/ 5266944 h 5266944"/>
                <a:gd name="connsiteX4" fmla="*/ 1605736 w 1605736"/>
                <a:gd name="connsiteY4" fmla="*/ 5266944 h 5266944"/>
                <a:gd name="connsiteX5" fmla="*/ 0 w 1605736"/>
                <a:gd name="connsiteY5" fmla="*/ 5266944 h 5266944"/>
                <a:gd name="connsiteX6" fmla="*/ 0 w 1605736"/>
                <a:gd name="connsiteY6" fmla="*/ 5266944 h 5266944"/>
                <a:gd name="connsiteX7" fmla="*/ 0 w 1605736"/>
                <a:gd name="connsiteY7" fmla="*/ 267628 h 5266944"/>
                <a:gd name="connsiteX8" fmla="*/ 267628 w 1605736"/>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736" h="5266944">
                  <a:moveTo>
                    <a:pt x="1605736" y="877841"/>
                  </a:moveTo>
                  <a:lnTo>
                    <a:pt x="1605736" y="4389103"/>
                  </a:lnTo>
                  <a:cubicBezTo>
                    <a:pt x="1605736" y="4873921"/>
                    <a:pt x="1569206" y="5266944"/>
                    <a:pt x="1524144" y="5266944"/>
                  </a:cubicBezTo>
                  <a:lnTo>
                    <a:pt x="0" y="5266944"/>
                  </a:lnTo>
                  <a:lnTo>
                    <a:pt x="0" y="5266944"/>
                  </a:lnTo>
                  <a:lnTo>
                    <a:pt x="0" y="0"/>
                  </a:lnTo>
                  <a:lnTo>
                    <a:pt x="0" y="0"/>
                  </a:lnTo>
                  <a:lnTo>
                    <a:pt x="1524144" y="0"/>
                  </a:lnTo>
                  <a:cubicBezTo>
                    <a:pt x="1569206" y="0"/>
                    <a:pt x="1605736" y="393023"/>
                    <a:pt x="1605736" y="877841"/>
                  </a:cubicBezTo>
                  <a:close/>
                </a:path>
              </a:pathLst>
            </a:custGeom>
            <a:solidFill>
              <a:schemeClr val="bg1">
                <a:alpha val="90000"/>
              </a:schemeClr>
            </a:solidFill>
            <a:ln>
              <a:solidFill>
                <a:schemeClr val="bg1">
                  <a:lumMod val="85000"/>
                </a:schemeClr>
              </a:solidFill>
            </a:ln>
            <a:effectLst/>
            <a:scene3d>
              <a:camera prst="orthographicFront">
                <a:rot lat="0" lon="0" rev="0"/>
              </a:camera>
              <a:lightRig rig="contrasting" dir="t">
                <a:rot lat="0" lon="0" rev="1500000"/>
              </a:lightRig>
            </a:scene3d>
            <a:sp3d prstMaterial="metal">
              <a:bevelT w="88900" h="88900"/>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780" tIns="150776" rIns="223166" bIns="150776" numCol="1" spcCol="1270" anchor="ctr" anchorCtr="0">
              <a:noAutofit/>
            </a:bodyPr>
            <a:lstStyle/>
            <a:p>
              <a:pPr marL="285750" lvl="1" indent="-285750" defTabSz="1689100">
                <a:lnSpc>
                  <a:spcPct val="90000"/>
                </a:lnSpc>
                <a:spcBef>
                  <a:spcPct val="0"/>
                </a:spcBef>
                <a:spcAft>
                  <a:spcPct val="15000"/>
                </a:spcAft>
                <a:buChar char="••"/>
              </a:pPr>
              <a:r>
                <a:rPr lang="en-US" sz="3800">
                  <a:latin typeface="Candara" panose="020E0502030303020204" pitchFamily="34" charset="0"/>
                </a:rPr>
                <a:t>Two main clauses</a:t>
              </a:r>
            </a:p>
            <a:p>
              <a:pPr marL="285750" lvl="1" indent="-285750" defTabSz="1689100">
                <a:lnSpc>
                  <a:spcPct val="90000"/>
                </a:lnSpc>
                <a:spcBef>
                  <a:spcPct val="0"/>
                </a:spcBef>
                <a:spcAft>
                  <a:spcPct val="15000"/>
                </a:spcAft>
                <a:buChar char="••"/>
              </a:pPr>
              <a:r>
                <a:rPr lang="en-US" sz="3800">
                  <a:latin typeface="Candara" panose="020E0502030303020204" pitchFamily="34" charset="0"/>
                </a:rPr>
                <a:t>Joined by conjunction</a:t>
              </a:r>
            </a:p>
          </p:txBody>
        </p:sp>
        <p:sp>
          <p:nvSpPr>
            <p:cNvPr id="8" name="Freeform 7"/>
            <p:cNvSpPr/>
            <p:nvPr/>
          </p:nvSpPr>
          <p:spPr>
            <a:xfrm>
              <a:off x="457200" y="4124093"/>
              <a:ext cx="2962656" cy="1895706"/>
            </a:xfrm>
            <a:custGeom>
              <a:avLst/>
              <a:gdLst>
                <a:gd name="connsiteX0" fmla="*/ 0 w 2962656"/>
                <a:gd name="connsiteY0" fmla="*/ 334535 h 2007170"/>
                <a:gd name="connsiteX1" fmla="*/ 334535 w 2962656"/>
                <a:gd name="connsiteY1" fmla="*/ 0 h 2007170"/>
                <a:gd name="connsiteX2" fmla="*/ 2628121 w 2962656"/>
                <a:gd name="connsiteY2" fmla="*/ 0 h 2007170"/>
                <a:gd name="connsiteX3" fmla="*/ 2962656 w 2962656"/>
                <a:gd name="connsiteY3" fmla="*/ 334535 h 2007170"/>
                <a:gd name="connsiteX4" fmla="*/ 2962656 w 2962656"/>
                <a:gd name="connsiteY4" fmla="*/ 1672635 h 2007170"/>
                <a:gd name="connsiteX5" fmla="*/ 2628121 w 2962656"/>
                <a:gd name="connsiteY5" fmla="*/ 2007170 h 2007170"/>
                <a:gd name="connsiteX6" fmla="*/ 334535 w 2962656"/>
                <a:gd name="connsiteY6" fmla="*/ 2007170 h 2007170"/>
                <a:gd name="connsiteX7" fmla="*/ 0 w 2962656"/>
                <a:gd name="connsiteY7" fmla="*/ 1672635 h 2007170"/>
                <a:gd name="connsiteX8" fmla="*/ 0 w 2962656"/>
                <a:gd name="connsiteY8" fmla="*/ 334535 h 200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2007170">
                  <a:moveTo>
                    <a:pt x="0" y="334535"/>
                  </a:moveTo>
                  <a:cubicBezTo>
                    <a:pt x="0" y="149776"/>
                    <a:pt x="149776" y="0"/>
                    <a:pt x="334535" y="0"/>
                  </a:cubicBezTo>
                  <a:lnTo>
                    <a:pt x="2628121" y="0"/>
                  </a:lnTo>
                  <a:cubicBezTo>
                    <a:pt x="2812880" y="0"/>
                    <a:pt x="2962656" y="149776"/>
                    <a:pt x="2962656" y="334535"/>
                  </a:cubicBezTo>
                  <a:lnTo>
                    <a:pt x="2962656" y="1672635"/>
                  </a:lnTo>
                  <a:cubicBezTo>
                    <a:pt x="2962656" y="1857394"/>
                    <a:pt x="2812880" y="2007170"/>
                    <a:pt x="2628121" y="2007170"/>
                  </a:cubicBezTo>
                  <a:lnTo>
                    <a:pt x="334535" y="2007170"/>
                  </a:lnTo>
                  <a:cubicBezTo>
                    <a:pt x="149776" y="2007170"/>
                    <a:pt x="0" y="1857394"/>
                    <a:pt x="0" y="1672635"/>
                  </a:cubicBezTo>
                  <a:lnTo>
                    <a:pt x="0" y="334535"/>
                  </a:lnTo>
                  <a:close/>
                </a:path>
              </a:pathLst>
            </a:custGeom>
            <a:solidFill>
              <a:srgbClr val="D6D8C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572" tIns="172277" rIns="246572" bIns="172277" numCol="1" spcCol="1270" anchor="ctr" anchorCtr="0">
              <a:noAutofit/>
            </a:bodyPr>
            <a:lstStyle/>
            <a:p>
              <a:pPr algn="ctr" defTabSz="1733550">
                <a:lnSpc>
                  <a:spcPct val="90000"/>
                </a:lnSpc>
                <a:spcBef>
                  <a:spcPct val="0"/>
                </a:spcBef>
                <a:spcAft>
                  <a:spcPct val="35000"/>
                </a:spcAft>
              </a:pPr>
              <a:r>
                <a:rPr lang="en-US" sz="3900">
                  <a:solidFill>
                    <a:schemeClr val="tx1"/>
                  </a:solidFill>
                  <a:latin typeface="Candara" panose="020E0502030303020204" pitchFamily="34" charset="0"/>
                </a:rPr>
                <a:t>Compound</a:t>
              </a:r>
            </a:p>
          </p:txBody>
        </p:sp>
      </p:grpSp>
    </p:spTree>
    <p:extLst>
      <p:ext uri="{BB962C8B-B14F-4D97-AF65-F5344CB8AC3E}">
        <p14:creationId xmlns:p14="http://schemas.microsoft.com/office/powerpoint/2010/main" val="30464026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4" name="Rectangle 4"/>
          <p:cNvSpPr>
            <a:spLocks noGrp="1" noChangeArrowheads="1"/>
          </p:cNvSpPr>
          <p:nvPr>
            <p:ph type="title"/>
          </p:nvPr>
        </p:nvSpPr>
        <p:spPr>
          <a:solidFill>
            <a:srgbClr val="1F497D"/>
          </a:solidFill>
          <a:ln w="9525">
            <a:solidFill>
              <a:schemeClr val="tx1"/>
            </a:solidFill>
          </a:ln>
          <a:effectLst/>
        </p:spPr>
        <p:txBody>
          <a:bodyPr>
            <a:normAutofit/>
          </a:bodyPr>
          <a:lstStyle/>
          <a:p>
            <a:r>
              <a:rPr lang="en-US">
                <a:solidFill>
                  <a:schemeClr val="bg1"/>
                </a:solidFill>
              </a:rPr>
              <a:t>Choosing from Four Types of Sentences </a:t>
            </a:r>
            <a:r>
              <a:rPr lang="en-US" sz="2400">
                <a:solidFill>
                  <a:schemeClr val="bg1"/>
                </a:solidFill>
              </a:rPr>
              <a:t>(2 of 2)</a:t>
            </a:r>
          </a:p>
        </p:txBody>
      </p:sp>
      <p:sp>
        <p:nvSpPr>
          <p:cNvPr id="90" name="Date Placeholder 2"/>
          <p:cNvSpPr>
            <a:spLocks noGrp="1"/>
          </p:cNvSpPr>
          <p:nvPr>
            <p:ph type="dt" sz="half" idx="10"/>
          </p:nvPr>
        </p:nvSpPr>
        <p:spPr/>
        <p:txBody>
          <a:bodyPr/>
          <a:lstStyle/>
          <a:p>
            <a:r>
              <a:rPr lang="en-US"/>
              <a:t>Copyright © 2017 Pearson Education, Ltd.     </a:t>
            </a:r>
          </a:p>
        </p:txBody>
      </p:sp>
      <p:sp>
        <p:nvSpPr>
          <p:cNvPr id="2" name="Content Placeholder 1"/>
          <p:cNvSpPr>
            <a:spLocks noGrp="1"/>
          </p:cNvSpPr>
          <p:nvPr>
            <p:ph idx="1"/>
          </p:nvPr>
        </p:nvSpPr>
        <p:spPr/>
        <p:txBody>
          <a:bodyPr/>
          <a:lstStyle/>
          <a:p>
            <a:endParaRPr lang="en-US"/>
          </a:p>
        </p:txBody>
      </p:sp>
      <p:sp>
        <p:nvSpPr>
          <p:cNvPr id="91" name="Slide Number Placeholder 3"/>
          <p:cNvSpPr>
            <a:spLocks noGrp="1"/>
          </p:cNvSpPr>
          <p:nvPr>
            <p:ph type="sldNum" sz="quarter" idx="4294967295"/>
          </p:nvPr>
        </p:nvSpPr>
        <p:spPr>
          <a:xfrm>
            <a:off x="0" y="6356350"/>
            <a:ext cx="4114800" cy="365125"/>
          </a:xfrm>
        </p:spPr>
        <p:txBody>
          <a:bodyPr/>
          <a:lstStyle/>
          <a:p>
            <a:r>
              <a:rPr lang="en-US"/>
              <a:t>Chapter 5 - </a:t>
            </a:r>
            <a:fld id="{300488B8-51A6-4B99-AC01-8C614F2E2390}" type="slidenum">
              <a:rPr lang="en-US"/>
              <a:pPr/>
              <a:t>61</a:t>
            </a:fld>
            <a:endParaRPr lang="en-US"/>
          </a:p>
        </p:txBody>
      </p:sp>
      <p:grpSp>
        <p:nvGrpSpPr>
          <p:cNvPr id="3" name="Group 2"/>
          <p:cNvGrpSpPr/>
          <p:nvPr/>
        </p:nvGrpSpPr>
        <p:grpSpPr>
          <a:xfrm>
            <a:off x="1981201" y="2133601"/>
            <a:ext cx="8229599" cy="3886198"/>
            <a:chOff x="457200" y="2133601"/>
            <a:chExt cx="8229599" cy="3886198"/>
          </a:xfrm>
        </p:grpSpPr>
        <p:sp>
          <p:nvSpPr>
            <p:cNvPr id="8" name="Freeform 7"/>
            <p:cNvSpPr/>
            <p:nvPr/>
          </p:nvSpPr>
          <p:spPr>
            <a:xfrm>
              <a:off x="3419855" y="2323173"/>
              <a:ext cx="5266944" cy="1516565"/>
            </a:xfrm>
            <a:custGeom>
              <a:avLst/>
              <a:gdLst>
                <a:gd name="connsiteX0" fmla="*/ 267628 w 1605736"/>
                <a:gd name="connsiteY0" fmla="*/ 0 h 5266944"/>
                <a:gd name="connsiteX1" fmla="*/ 1338108 w 1605736"/>
                <a:gd name="connsiteY1" fmla="*/ 0 h 5266944"/>
                <a:gd name="connsiteX2" fmla="*/ 1605736 w 1605736"/>
                <a:gd name="connsiteY2" fmla="*/ 267628 h 5266944"/>
                <a:gd name="connsiteX3" fmla="*/ 1605736 w 1605736"/>
                <a:gd name="connsiteY3" fmla="*/ 5266944 h 5266944"/>
                <a:gd name="connsiteX4" fmla="*/ 1605736 w 1605736"/>
                <a:gd name="connsiteY4" fmla="*/ 5266944 h 5266944"/>
                <a:gd name="connsiteX5" fmla="*/ 0 w 1605736"/>
                <a:gd name="connsiteY5" fmla="*/ 5266944 h 5266944"/>
                <a:gd name="connsiteX6" fmla="*/ 0 w 1605736"/>
                <a:gd name="connsiteY6" fmla="*/ 5266944 h 5266944"/>
                <a:gd name="connsiteX7" fmla="*/ 0 w 1605736"/>
                <a:gd name="connsiteY7" fmla="*/ 267628 h 5266944"/>
                <a:gd name="connsiteX8" fmla="*/ 267628 w 1605736"/>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736" h="5266944">
                  <a:moveTo>
                    <a:pt x="1605736" y="877841"/>
                  </a:moveTo>
                  <a:lnTo>
                    <a:pt x="1605736" y="4389103"/>
                  </a:lnTo>
                  <a:cubicBezTo>
                    <a:pt x="1605736" y="4873921"/>
                    <a:pt x="1569206" y="5266944"/>
                    <a:pt x="1524144" y="5266944"/>
                  </a:cubicBezTo>
                  <a:lnTo>
                    <a:pt x="0" y="5266944"/>
                  </a:lnTo>
                  <a:lnTo>
                    <a:pt x="0" y="5266944"/>
                  </a:lnTo>
                  <a:lnTo>
                    <a:pt x="0" y="0"/>
                  </a:lnTo>
                  <a:lnTo>
                    <a:pt x="0" y="0"/>
                  </a:lnTo>
                  <a:lnTo>
                    <a:pt x="1524144" y="0"/>
                  </a:lnTo>
                  <a:cubicBezTo>
                    <a:pt x="1569206" y="0"/>
                    <a:pt x="1605736" y="393023"/>
                    <a:pt x="1605736" y="877841"/>
                  </a:cubicBezTo>
                  <a:close/>
                </a:path>
              </a:pathLst>
            </a:custGeom>
            <a:solidFill>
              <a:schemeClr val="bg1">
                <a:alpha val="90000"/>
              </a:schemeClr>
            </a:solidFill>
            <a:ln>
              <a:solidFill>
                <a:schemeClr val="bg1">
                  <a:lumMod val="85000"/>
                </a:schemeClr>
              </a:solidFill>
            </a:ln>
            <a:effectLst/>
            <a:scene3d>
              <a:camera prst="orthographicFront">
                <a:rot lat="0" lon="0" rev="0"/>
              </a:camera>
              <a:lightRig rig="contrasting" dir="t">
                <a:rot lat="0" lon="0" rev="1500000"/>
              </a:lightRig>
            </a:scene3d>
            <a:sp3d prstMaterial="metal">
              <a:bevelT w="88900" h="88900"/>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780" tIns="150776" rIns="223166" bIns="150776" numCol="1" spcCol="1270" anchor="ctr" anchorCtr="0">
              <a:noAutofit/>
            </a:bodyPr>
            <a:lstStyle/>
            <a:p>
              <a:pPr marL="285750" lvl="1" indent="-285750" defTabSz="1689100">
                <a:lnSpc>
                  <a:spcPct val="90000"/>
                </a:lnSpc>
                <a:spcBef>
                  <a:spcPct val="0"/>
                </a:spcBef>
                <a:spcAft>
                  <a:spcPct val="15000"/>
                </a:spcAft>
                <a:buChar char="••"/>
              </a:pPr>
              <a:r>
                <a:rPr lang="en-US" sz="3800">
                  <a:latin typeface="Candara" panose="020E0502030303020204" pitchFamily="34" charset="0"/>
                </a:rPr>
                <a:t>One main clause</a:t>
              </a:r>
            </a:p>
            <a:p>
              <a:pPr marL="285750" lvl="1" indent="-285750" defTabSz="1689100">
                <a:lnSpc>
                  <a:spcPct val="90000"/>
                </a:lnSpc>
                <a:spcBef>
                  <a:spcPct val="0"/>
                </a:spcBef>
                <a:spcAft>
                  <a:spcPct val="15000"/>
                </a:spcAft>
                <a:buChar char="••"/>
              </a:pPr>
              <a:r>
                <a:rPr lang="en-US" sz="3800">
                  <a:latin typeface="Candara" panose="020E0502030303020204" pitchFamily="34" charset="0"/>
                </a:rPr>
                <a:t>A dependent clause</a:t>
              </a:r>
            </a:p>
          </p:txBody>
        </p:sp>
        <p:sp>
          <p:nvSpPr>
            <p:cNvPr id="9" name="Freeform 8"/>
            <p:cNvSpPr/>
            <p:nvPr/>
          </p:nvSpPr>
          <p:spPr>
            <a:xfrm>
              <a:off x="457200" y="2133601"/>
              <a:ext cx="2962656" cy="1895706"/>
            </a:xfrm>
            <a:custGeom>
              <a:avLst/>
              <a:gdLst>
                <a:gd name="connsiteX0" fmla="*/ 0 w 2962656"/>
                <a:gd name="connsiteY0" fmla="*/ 334535 h 2007170"/>
                <a:gd name="connsiteX1" fmla="*/ 334535 w 2962656"/>
                <a:gd name="connsiteY1" fmla="*/ 0 h 2007170"/>
                <a:gd name="connsiteX2" fmla="*/ 2628121 w 2962656"/>
                <a:gd name="connsiteY2" fmla="*/ 0 h 2007170"/>
                <a:gd name="connsiteX3" fmla="*/ 2962656 w 2962656"/>
                <a:gd name="connsiteY3" fmla="*/ 334535 h 2007170"/>
                <a:gd name="connsiteX4" fmla="*/ 2962656 w 2962656"/>
                <a:gd name="connsiteY4" fmla="*/ 1672635 h 2007170"/>
                <a:gd name="connsiteX5" fmla="*/ 2628121 w 2962656"/>
                <a:gd name="connsiteY5" fmla="*/ 2007170 h 2007170"/>
                <a:gd name="connsiteX6" fmla="*/ 334535 w 2962656"/>
                <a:gd name="connsiteY6" fmla="*/ 2007170 h 2007170"/>
                <a:gd name="connsiteX7" fmla="*/ 0 w 2962656"/>
                <a:gd name="connsiteY7" fmla="*/ 1672635 h 2007170"/>
                <a:gd name="connsiteX8" fmla="*/ 0 w 2962656"/>
                <a:gd name="connsiteY8" fmla="*/ 334535 h 200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2007170">
                  <a:moveTo>
                    <a:pt x="0" y="334535"/>
                  </a:moveTo>
                  <a:cubicBezTo>
                    <a:pt x="0" y="149776"/>
                    <a:pt x="149776" y="0"/>
                    <a:pt x="334535" y="0"/>
                  </a:cubicBezTo>
                  <a:lnTo>
                    <a:pt x="2628121" y="0"/>
                  </a:lnTo>
                  <a:cubicBezTo>
                    <a:pt x="2812880" y="0"/>
                    <a:pt x="2962656" y="149776"/>
                    <a:pt x="2962656" y="334535"/>
                  </a:cubicBezTo>
                  <a:lnTo>
                    <a:pt x="2962656" y="1672635"/>
                  </a:lnTo>
                  <a:cubicBezTo>
                    <a:pt x="2962656" y="1857394"/>
                    <a:pt x="2812880" y="2007170"/>
                    <a:pt x="2628121" y="2007170"/>
                  </a:cubicBezTo>
                  <a:lnTo>
                    <a:pt x="334535" y="2007170"/>
                  </a:lnTo>
                  <a:cubicBezTo>
                    <a:pt x="149776" y="2007170"/>
                    <a:pt x="0" y="1857394"/>
                    <a:pt x="0" y="1672635"/>
                  </a:cubicBezTo>
                  <a:lnTo>
                    <a:pt x="0" y="334535"/>
                  </a:lnTo>
                  <a:close/>
                </a:path>
              </a:pathLst>
            </a:custGeom>
            <a:solidFill>
              <a:srgbClr val="D6D8C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572" tIns="172277" rIns="246572" bIns="172277" numCol="1" spcCol="1270" anchor="ctr" anchorCtr="0">
              <a:noAutofit/>
            </a:bodyPr>
            <a:lstStyle/>
            <a:p>
              <a:pPr algn="ctr" defTabSz="1733550">
                <a:lnSpc>
                  <a:spcPct val="90000"/>
                </a:lnSpc>
                <a:spcBef>
                  <a:spcPct val="0"/>
                </a:spcBef>
                <a:spcAft>
                  <a:spcPct val="35000"/>
                </a:spcAft>
              </a:pPr>
              <a:r>
                <a:rPr lang="en-US" sz="3900">
                  <a:solidFill>
                    <a:schemeClr val="tx1"/>
                  </a:solidFill>
                  <a:latin typeface="Candara" panose="020E0502030303020204" pitchFamily="34" charset="0"/>
                </a:rPr>
                <a:t>Complex</a:t>
              </a:r>
            </a:p>
          </p:txBody>
        </p:sp>
        <p:sp>
          <p:nvSpPr>
            <p:cNvPr id="10" name="Freeform 9"/>
            <p:cNvSpPr/>
            <p:nvPr/>
          </p:nvSpPr>
          <p:spPr>
            <a:xfrm>
              <a:off x="3419855" y="4313664"/>
              <a:ext cx="5266944" cy="1516565"/>
            </a:xfrm>
            <a:custGeom>
              <a:avLst/>
              <a:gdLst>
                <a:gd name="connsiteX0" fmla="*/ 267628 w 1605736"/>
                <a:gd name="connsiteY0" fmla="*/ 0 h 5266944"/>
                <a:gd name="connsiteX1" fmla="*/ 1338108 w 1605736"/>
                <a:gd name="connsiteY1" fmla="*/ 0 h 5266944"/>
                <a:gd name="connsiteX2" fmla="*/ 1605736 w 1605736"/>
                <a:gd name="connsiteY2" fmla="*/ 267628 h 5266944"/>
                <a:gd name="connsiteX3" fmla="*/ 1605736 w 1605736"/>
                <a:gd name="connsiteY3" fmla="*/ 5266944 h 5266944"/>
                <a:gd name="connsiteX4" fmla="*/ 1605736 w 1605736"/>
                <a:gd name="connsiteY4" fmla="*/ 5266944 h 5266944"/>
                <a:gd name="connsiteX5" fmla="*/ 0 w 1605736"/>
                <a:gd name="connsiteY5" fmla="*/ 5266944 h 5266944"/>
                <a:gd name="connsiteX6" fmla="*/ 0 w 1605736"/>
                <a:gd name="connsiteY6" fmla="*/ 5266944 h 5266944"/>
                <a:gd name="connsiteX7" fmla="*/ 0 w 1605736"/>
                <a:gd name="connsiteY7" fmla="*/ 267628 h 5266944"/>
                <a:gd name="connsiteX8" fmla="*/ 267628 w 1605736"/>
                <a:gd name="connsiteY8" fmla="*/ 0 h 526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736" h="5266944">
                  <a:moveTo>
                    <a:pt x="1605736" y="877841"/>
                  </a:moveTo>
                  <a:lnTo>
                    <a:pt x="1605736" y="4389103"/>
                  </a:lnTo>
                  <a:cubicBezTo>
                    <a:pt x="1605736" y="4873921"/>
                    <a:pt x="1569206" y="5266944"/>
                    <a:pt x="1524144" y="5266944"/>
                  </a:cubicBezTo>
                  <a:lnTo>
                    <a:pt x="0" y="5266944"/>
                  </a:lnTo>
                  <a:lnTo>
                    <a:pt x="0" y="5266944"/>
                  </a:lnTo>
                  <a:lnTo>
                    <a:pt x="0" y="0"/>
                  </a:lnTo>
                  <a:lnTo>
                    <a:pt x="0" y="0"/>
                  </a:lnTo>
                  <a:lnTo>
                    <a:pt x="1524144" y="0"/>
                  </a:lnTo>
                  <a:cubicBezTo>
                    <a:pt x="1569206" y="0"/>
                    <a:pt x="1605736" y="393023"/>
                    <a:pt x="1605736" y="877841"/>
                  </a:cubicBezTo>
                  <a:close/>
                </a:path>
              </a:pathLst>
            </a:custGeom>
            <a:solidFill>
              <a:schemeClr val="bg1">
                <a:alpha val="90000"/>
              </a:schemeClr>
            </a:solidFill>
            <a:ln>
              <a:solidFill>
                <a:schemeClr val="bg1">
                  <a:lumMod val="85000"/>
                </a:schemeClr>
              </a:solidFill>
            </a:ln>
            <a:effectLst/>
            <a:scene3d>
              <a:camera prst="orthographicFront">
                <a:rot lat="0" lon="0" rev="0"/>
              </a:camera>
              <a:lightRig rig="contrasting" dir="t">
                <a:rot lat="0" lon="0" rev="1500000"/>
              </a:lightRig>
            </a:scene3d>
            <a:sp3d prstMaterial="metal">
              <a:bevelT w="88900" h="88900"/>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780" tIns="150776" rIns="223166" bIns="150776" numCol="1" spcCol="1270" anchor="ctr" anchorCtr="0">
              <a:noAutofit/>
            </a:bodyPr>
            <a:lstStyle/>
            <a:p>
              <a:pPr marL="285750" lvl="1" indent="-285750" defTabSz="1689100">
                <a:lnSpc>
                  <a:spcPct val="90000"/>
                </a:lnSpc>
                <a:spcBef>
                  <a:spcPct val="0"/>
                </a:spcBef>
                <a:spcAft>
                  <a:spcPct val="15000"/>
                </a:spcAft>
                <a:buChar char="••"/>
              </a:pPr>
              <a:r>
                <a:rPr lang="en-US" sz="3800">
                  <a:latin typeface="Candara" panose="020E0502030303020204" pitchFamily="34" charset="0"/>
                </a:rPr>
                <a:t>Two main clauses</a:t>
              </a:r>
            </a:p>
            <a:p>
              <a:pPr marL="285750" lvl="1" indent="-285750" defTabSz="1689100">
                <a:lnSpc>
                  <a:spcPct val="90000"/>
                </a:lnSpc>
                <a:spcBef>
                  <a:spcPct val="0"/>
                </a:spcBef>
                <a:spcAft>
                  <a:spcPct val="15000"/>
                </a:spcAft>
                <a:buChar char="••"/>
              </a:pPr>
              <a:r>
                <a:rPr lang="en-US" sz="3800">
                  <a:latin typeface="Candara" panose="020E0502030303020204" pitchFamily="34" charset="0"/>
                </a:rPr>
                <a:t>A dependent clause</a:t>
              </a:r>
            </a:p>
          </p:txBody>
        </p:sp>
        <p:sp>
          <p:nvSpPr>
            <p:cNvPr id="11" name="Freeform 10"/>
            <p:cNvSpPr/>
            <p:nvPr/>
          </p:nvSpPr>
          <p:spPr>
            <a:xfrm>
              <a:off x="457200" y="4124093"/>
              <a:ext cx="2962656" cy="1895706"/>
            </a:xfrm>
            <a:custGeom>
              <a:avLst/>
              <a:gdLst>
                <a:gd name="connsiteX0" fmla="*/ 0 w 2962656"/>
                <a:gd name="connsiteY0" fmla="*/ 334535 h 2007170"/>
                <a:gd name="connsiteX1" fmla="*/ 334535 w 2962656"/>
                <a:gd name="connsiteY1" fmla="*/ 0 h 2007170"/>
                <a:gd name="connsiteX2" fmla="*/ 2628121 w 2962656"/>
                <a:gd name="connsiteY2" fmla="*/ 0 h 2007170"/>
                <a:gd name="connsiteX3" fmla="*/ 2962656 w 2962656"/>
                <a:gd name="connsiteY3" fmla="*/ 334535 h 2007170"/>
                <a:gd name="connsiteX4" fmla="*/ 2962656 w 2962656"/>
                <a:gd name="connsiteY4" fmla="*/ 1672635 h 2007170"/>
                <a:gd name="connsiteX5" fmla="*/ 2628121 w 2962656"/>
                <a:gd name="connsiteY5" fmla="*/ 2007170 h 2007170"/>
                <a:gd name="connsiteX6" fmla="*/ 334535 w 2962656"/>
                <a:gd name="connsiteY6" fmla="*/ 2007170 h 2007170"/>
                <a:gd name="connsiteX7" fmla="*/ 0 w 2962656"/>
                <a:gd name="connsiteY7" fmla="*/ 1672635 h 2007170"/>
                <a:gd name="connsiteX8" fmla="*/ 0 w 2962656"/>
                <a:gd name="connsiteY8" fmla="*/ 334535 h 200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2656" h="2007170">
                  <a:moveTo>
                    <a:pt x="0" y="334535"/>
                  </a:moveTo>
                  <a:cubicBezTo>
                    <a:pt x="0" y="149776"/>
                    <a:pt x="149776" y="0"/>
                    <a:pt x="334535" y="0"/>
                  </a:cubicBezTo>
                  <a:lnTo>
                    <a:pt x="2628121" y="0"/>
                  </a:lnTo>
                  <a:cubicBezTo>
                    <a:pt x="2812880" y="0"/>
                    <a:pt x="2962656" y="149776"/>
                    <a:pt x="2962656" y="334535"/>
                  </a:cubicBezTo>
                  <a:lnTo>
                    <a:pt x="2962656" y="1672635"/>
                  </a:lnTo>
                  <a:cubicBezTo>
                    <a:pt x="2962656" y="1857394"/>
                    <a:pt x="2812880" y="2007170"/>
                    <a:pt x="2628121" y="2007170"/>
                  </a:cubicBezTo>
                  <a:lnTo>
                    <a:pt x="334535" y="2007170"/>
                  </a:lnTo>
                  <a:cubicBezTo>
                    <a:pt x="149776" y="2007170"/>
                    <a:pt x="0" y="1857394"/>
                    <a:pt x="0" y="1672635"/>
                  </a:cubicBezTo>
                  <a:lnTo>
                    <a:pt x="0" y="334535"/>
                  </a:lnTo>
                  <a:close/>
                </a:path>
              </a:pathLst>
            </a:custGeom>
            <a:solidFill>
              <a:srgbClr val="D6D8C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572" tIns="172277" rIns="246572" bIns="172277" numCol="1" spcCol="1270" anchor="ctr" anchorCtr="0">
              <a:noAutofit/>
            </a:bodyPr>
            <a:lstStyle/>
            <a:p>
              <a:pPr algn="ctr" defTabSz="1733550">
                <a:lnSpc>
                  <a:spcPct val="90000"/>
                </a:lnSpc>
                <a:spcBef>
                  <a:spcPct val="0"/>
                </a:spcBef>
                <a:spcAft>
                  <a:spcPct val="35000"/>
                </a:spcAft>
              </a:pPr>
              <a:r>
                <a:rPr lang="en-US" sz="3900">
                  <a:solidFill>
                    <a:schemeClr val="tx1"/>
                  </a:solidFill>
                  <a:latin typeface="Candara" panose="020E0502030303020204" pitchFamily="34" charset="0"/>
                </a:rPr>
                <a:t>Compound</a:t>
              </a:r>
            </a:p>
            <a:p>
              <a:pPr algn="ctr" defTabSz="1733550">
                <a:lnSpc>
                  <a:spcPct val="90000"/>
                </a:lnSpc>
                <a:spcBef>
                  <a:spcPct val="0"/>
                </a:spcBef>
                <a:spcAft>
                  <a:spcPct val="35000"/>
                </a:spcAft>
              </a:pPr>
              <a:r>
                <a:rPr lang="en-US" sz="3900">
                  <a:solidFill>
                    <a:schemeClr val="tx1"/>
                  </a:solidFill>
                  <a:latin typeface="Candara" panose="020E0502030303020204" pitchFamily="34" charset="0"/>
                </a:rPr>
                <a:t>Complex</a:t>
              </a:r>
            </a:p>
          </p:txBody>
        </p:sp>
      </p:grpSp>
    </p:spTree>
    <p:extLst>
      <p:ext uri="{BB962C8B-B14F-4D97-AF65-F5344CB8AC3E}">
        <p14:creationId xmlns:p14="http://schemas.microsoft.com/office/powerpoint/2010/main" val="3326445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4" name="Rectangle 4"/>
          <p:cNvSpPr>
            <a:spLocks noGrp="1" noChangeArrowheads="1"/>
          </p:cNvSpPr>
          <p:nvPr>
            <p:ph type="title"/>
          </p:nvPr>
        </p:nvSpPr>
        <p:spPr>
          <a:solidFill>
            <a:srgbClr val="1F497D"/>
          </a:solidFill>
          <a:ln w="9525">
            <a:solidFill>
              <a:schemeClr val="tx1"/>
            </a:solidFill>
          </a:ln>
          <a:effectLst/>
        </p:spPr>
        <p:txBody>
          <a:bodyPr>
            <a:normAutofit fontScale="90000"/>
          </a:bodyPr>
          <a:lstStyle/>
          <a:p>
            <a:r>
              <a:rPr lang="en-US">
                <a:solidFill>
                  <a:schemeClr val="bg1"/>
                </a:solidFill>
              </a:rPr>
              <a:t>Using Sentence Style to Emphasize Key Thoughts</a:t>
            </a:r>
          </a:p>
        </p:txBody>
      </p:sp>
      <p:sp>
        <p:nvSpPr>
          <p:cNvPr id="90" name="Date Placeholder 2"/>
          <p:cNvSpPr>
            <a:spLocks noGrp="1"/>
          </p:cNvSpPr>
          <p:nvPr>
            <p:ph type="dt" sz="half" idx="10"/>
          </p:nvPr>
        </p:nvSpPr>
        <p:spPr/>
        <p:txBody>
          <a:bodyPr/>
          <a:lstStyle/>
          <a:p>
            <a:r>
              <a:rPr lang="en-US"/>
              <a:t>Copyright © 2017 Pearson Education, Ltd.     </a:t>
            </a:r>
          </a:p>
        </p:txBody>
      </p:sp>
      <p:sp>
        <p:nvSpPr>
          <p:cNvPr id="3" name="Content Placeholder 2"/>
          <p:cNvSpPr>
            <a:spLocks noGrp="1"/>
          </p:cNvSpPr>
          <p:nvPr>
            <p:ph idx="1"/>
          </p:nvPr>
        </p:nvSpPr>
        <p:spPr/>
        <p:txBody>
          <a:bodyPr/>
          <a:lstStyle/>
          <a:p>
            <a:endParaRPr lang="en-US"/>
          </a:p>
        </p:txBody>
      </p:sp>
      <p:sp>
        <p:nvSpPr>
          <p:cNvPr id="91" name="Slide Number Placeholder 3"/>
          <p:cNvSpPr>
            <a:spLocks noGrp="1"/>
          </p:cNvSpPr>
          <p:nvPr>
            <p:ph type="sldNum" sz="quarter" idx="4294967295"/>
          </p:nvPr>
        </p:nvSpPr>
        <p:spPr>
          <a:xfrm>
            <a:off x="0" y="6356350"/>
            <a:ext cx="4114800" cy="365125"/>
          </a:xfrm>
        </p:spPr>
        <p:txBody>
          <a:bodyPr/>
          <a:lstStyle/>
          <a:p>
            <a:r>
              <a:rPr lang="en-US"/>
              <a:t>Chapter 5 - </a:t>
            </a:r>
            <a:fld id="{300488B8-51A6-4B99-AC01-8C614F2E2390}" type="slidenum">
              <a:rPr lang="en-US"/>
              <a:pPr/>
              <a:t>62</a:t>
            </a:fld>
            <a:endParaRPr lang="en-US"/>
          </a:p>
        </p:txBody>
      </p:sp>
      <p:grpSp>
        <p:nvGrpSpPr>
          <p:cNvPr id="2" name="Group 1"/>
          <p:cNvGrpSpPr/>
          <p:nvPr/>
        </p:nvGrpSpPr>
        <p:grpSpPr>
          <a:xfrm>
            <a:off x="2133600" y="2143125"/>
            <a:ext cx="7924800" cy="3886200"/>
            <a:chOff x="609600" y="2143125"/>
            <a:chExt cx="7924800" cy="3886200"/>
          </a:xfrm>
        </p:grpSpPr>
        <p:sp>
          <p:nvSpPr>
            <p:cNvPr id="15" name="Pentagon 14"/>
            <p:cNvSpPr/>
            <p:nvPr/>
          </p:nvSpPr>
          <p:spPr bwMode="auto">
            <a:xfrm>
              <a:off x="609600" y="2143125"/>
              <a:ext cx="3048000" cy="1800922"/>
            </a:xfrm>
            <a:prstGeom prst="homePlate">
              <a:avLst/>
            </a:prstGeom>
            <a:solidFill>
              <a:srgbClr val="00DA8C"/>
            </a:solidFill>
            <a:ln w="9525" cap="flat" cmpd="sng" algn="ctr">
              <a:solidFill>
                <a:schemeClr val="bg1">
                  <a:lumMod val="85000"/>
                </a:schemeClr>
              </a:solidFill>
              <a:prstDash val="solid"/>
              <a:round/>
              <a:headEnd type="none" w="med" len="med"/>
              <a:tailEnd type="none" w="med" len="med"/>
            </a:ln>
            <a:effectLst>
              <a:outerShdw blurRad="149987" dist="127000" dir="8460000" algn="ctr">
                <a:srgbClr val="000000">
                  <a:alpha val="20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a:solidFill>
                    <a:schemeClr val="bg1"/>
                  </a:solidFill>
                  <a:latin typeface="Candara" panose="020E0502030303020204" pitchFamily="34" charset="0"/>
                </a:rPr>
                <a:t>Wording Key Ideas</a:t>
              </a:r>
            </a:p>
          </p:txBody>
        </p:sp>
        <p:sp>
          <p:nvSpPr>
            <p:cNvPr id="16" name="Pentagon 15"/>
            <p:cNvSpPr/>
            <p:nvPr/>
          </p:nvSpPr>
          <p:spPr bwMode="auto">
            <a:xfrm>
              <a:off x="609600" y="4228403"/>
              <a:ext cx="3048000" cy="1800922"/>
            </a:xfrm>
            <a:prstGeom prst="homePlate">
              <a:avLst/>
            </a:prstGeom>
            <a:solidFill>
              <a:srgbClr val="00B5C6"/>
            </a:solidFill>
            <a:ln w="9525" cap="flat" cmpd="sng" algn="ctr">
              <a:solidFill>
                <a:schemeClr val="bg1">
                  <a:lumMod val="85000"/>
                </a:schemeClr>
              </a:solidFill>
              <a:prstDash val="solid"/>
              <a:round/>
              <a:headEnd type="none" w="med" len="med"/>
              <a:tailEnd type="none" w="med" len="med"/>
            </a:ln>
            <a:effectLst>
              <a:outerShdw blurRad="149987" dist="127000" dir="8460000" algn="ctr">
                <a:srgbClr val="000000">
                  <a:alpha val="20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a:solidFill>
                    <a:schemeClr val="bg1"/>
                  </a:solidFill>
                  <a:latin typeface="Candara" panose="020E0502030303020204" pitchFamily="34" charset="0"/>
                </a:rPr>
                <a:t>Placing Key Ideas</a:t>
              </a:r>
            </a:p>
          </p:txBody>
        </p:sp>
        <p:grpSp>
          <p:nvGrpSpPr>
            <p:cNvPr id="17" name="Group 16"/>
            <p:cNvGrpSpPr/>
            <p:nvPr/>
          </p:nvGrpSpPr>
          <p:grpSpPr>
            <a:xfrm>
              <a:off x="3886200" y="2143125"/>
              <a:ext cx="4648200" cy="1800922"/>
              <a:chOff x="4267200" y="2133600"/>
              <a:chExt cx="4267200" cy="1800922"/>
            </a:xfrm>
          </p:grpSpPr>
          <p:sp>
            <p:nvSpPr>
              <p:cNvPr id="21" name="Rounded Rectangle 20"/>
              <p:cNvSpPr/>
              <p:nvPr/>
            </p:nvSpPr>
            <p:spPr bwMode="auto">
              <a:xfrm>
                <a:off x="4267200" y="2133600"/>
                <a:ext cx="4267200" cy="805676"/>
              </a:xfrm>
              <a:prstGeom prst="roundRect">
                <a:avLst/>
              </a:prstGeom>
              <a:solidFill>
                <a:schemeClr val="bg1"/>
              </a:solidFill>
              <a:ln w="9525" cap="flat" cmpd="sng" algn="ctr">
                <a:solidFill>
                  <a:schemeClr val="bg1">
                    <a:lumMod val="85000"/>
                  </a:schemeClr>
                </a:solidFill>
                <a:prstDash val="solid"/>
                <a:round/>
                <a:headEnd type="none" w="med" len="med"/>
                <a:tailEnd type="none" w="med" len="med"/>
              </a:ln>
              <a:effectLst>
                <a:outerShdw blurRad="149987" dist="127000" dir="8460000" algn="ctr">
                  <a:srgbClr val="000000">
                    <a:alpha val="20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3000">
                    <a:latin typeface="Candara" panose="020E0502030303020204" pitchFamily="34" charset="0"/>
                    <a:sym typeface="Wingdings"/>
                  </a:rPr>
                  <a:t>Using </a:t>
                </a:r>
                <a:r>
                  <a:rPr lang="en-US" sz="3000">
                    <a:latin typeface="Candara" panose="020E0502030303020204" pitchFamily="34" charset="0"/>
                  </a:rPr>
                  <a:t>Extra Words</a:t>
                </a:r>
              </a:p>
            </p:txBody>
          </p:sp>
          <p:sp>
            <p:nvSpPr>
              <p:cNvPr id="22" name="Rounded Rectangle 21"/>
              <p:cNvSpPr/>
              <p:nvPr/>
            </p:nvSpPr>
            <p:spPr bwMode="auto">
              <a:xfrm>
                <a:off x="4267200" y="3128846"/>
                <a:ext cx="4267200" cy="805676"/>
              </a:xfrm>
              <a:prstGeom prst="roundRect">
                <a:avLst/>
              </a:prstGeom>
              <a:solidFill>
                <a:schemeClr val="bg1"/>
              </a:solidFill>
              <a:ln w="9525" cap="flat" cmpd="sng" algn="ctr">
                <a:solidFill>
                  <a:schemeClr val="bg1">
                    <a:lumMod val="85000"/>
                  </a:schemeClr>
                </a:solidFill>
                <a:prstDash val="solid"/>
                <a:round/>
                <a:headEnd type="none" w="med" len="med"/>
                <a:tailEnd type="none" w="med" len="med"/>
              </a:ln>
              <a:effectLst>
                <a:outerShdw blurRad="149987" dist="127000" dir="8460000" algn="ctr">
                  <a:srgbClr val="000000">
                    <a:alpha val="20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3000">
                    <a:latin typeface="Candara" panose="020E0502030303020204" pitchFamily="34" charset="0"/>
                    <a:sym typeface="Wingdings"/>
                  </a:rPr>
                  <a:t></a:t>
                </a:r>
                <a:r>
                  <a:rPr lang="en-US" sz="3000">
                    <a:latin typeface="Candara" panose="020E0502030303020204" pitchFamily="34" charset="0"/>
                  </a:rPr>
                  <a:t>Allocating Extra Space</a:t>
                </a:r>
              </a:p>
            </p:txBody>
          </p:sp>
        </p:grpSp>
        <p:grpSp>
          <p:nvGrpSpPr>
            <p:cNvPr id="18" name="Group 17"/>
            <p:cNvGrpSpPr/>
            <p:nvPr/>
          </p:nvGrpSpPr>
          <p:grpSpPr>
            <a:xfrm>
              <a:off x="3886200" y="4228403"/>
              <a:ext cx="4648200" cy="1800922"/>
              <a:chOff x="4267200" y="4218878"/>
              <a:chExt cx="4267200" cy="1800922"/>
            </a:xfrm>
          </p:grpSpPr>
          <p:sp>
            <p:nvSpPr>
              <p:cNvPr id="19" name="Rounded Rectangle 18"/>
              <p:cNvSpPr/>
              <p:nvPr/>
            </p:nvSpPr>
            <p:spPr bwMode="auto">
              <a:xfrm>
                <a:off x="4267200" y="4218878"/>
                <a:ext cx="4267200" cy="805676"/>
              </a:xfrm>
              <a:prstGeom prst="roundRect">
                <a:avLst/>
              </a:prstGeom>
              <a:solidFill>
                <a:schemeClr val="bg1"/>
              </a:solidFill>
              <a:ln w="9525" cap="flat" cmpd="sng" algn="ctr">
                <a:solidFill>
                  <a:schemeClr val="bg1">
                    <a:lumMod val="85000"/>
                  </a:schemeClr>
                </a:solidFill>
                <a:prstDash val="solid"/>
                <a:round/>
                <a:headEnd type="none" w="med" len="med"/>
                <a:tailEnd type="none" w="med" len="med"/>
              </a:ln>
              <a:effectLst>
                <a:outerShdw blurRad="149987" dist="127000" dir="8460000" algn="ctr">
                  <a:srgbClr val="000000">
                    <a:alpha val="20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3000">
                    <a:latin typeface="Candara" panose="020E0502030303020204" pitchFamily="34" charset="0"/>
                    <a:sym typeface="Wingdings"/>
                  </a:rPr>
                  <a:t>As </a:t>
                </a:r>
                <a:r>
                  <a:rPr lang="en-US" sz="3000">
                    <a:latin typeface="Candara" panose="020E0502030303020204" pitchFamily="34" charset="0"/>
                  </a:rPr>
                  <a:t>Sentence Subjects</a:t>
                </a:r>
              </a:p>
            </p:txBody>
          </p:sp>
          <p:sp>
            <p:nvSpPr>
              <p:cNvPr id="20" name="Rounded Rectangle 19"/>
              <p:cNvSpPr/>
              <p:nvPr/>
            </p:nvSpPr>
            <p:spPr bwMode="auto">
              <a:xfrm>
                <a:off x="4267200" y="5214124"/>
                <a:ext cx="4267200" cy="805676"/>
              </a:xfrm>
              <a:prstGeom prst="roundRect">
                <a:avLst/>
              </a:prstGeom>
              <a:solidFill>
                <a:schemeClr val="bg1"/>
              </a:solidFill>
              <a:ln w="9525" cap="flat" cmpd="sng" algn="ctr">
                <a:solidFill>
                  <a:schemeClr val="bg1">
                    <a:lumMod val="85000"/>
                  </a:schemeClr>
                </a:solidFill>
                <a:prstDash val="solid"/>
                <a:round/>
                <a:headEnd type="none" w="med" len="med"/>
                <a:tailEnd type="none" w="med" len="med"/>
              </a:ln>
              <a:effectLst>
                <a:outerShdw blurRad="149987" dist="127000" dir="8460000" algn="ctr">
                  <a:srgbClr val="000000">
                    <a:alpha val="20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3000">
                    <a:latin typeface="Candara" panose="020E0502030303020204" pitchFamily="34" charset="0"/>
                    <a:sym typeface="Wingdings"/>
                  </a:rPr>
                  <a:t>In </a:t>
                </a:r>
                <a:r>
                  <a:rPr lang="en-US" sz="3000">
                    <a:latin typeface="Candara" panose="020E0502030303020204" pitchFamily="34" charset="0"/>
                  </a:rPr>
                  <a:t>Dependent Clauses</a:t>
                </a:r>
              </a:p>
            </p:txBody>
          </p:sp>
        </p:grpSp>
      </p:grpSp>
    </p:spTree>
    <p:extLst>
      <p:ext uri="{BB962C8B-B14F-4D97-AF65-F5344CB8AC3E}">
        <p14:creationId xmlns:p14="http://schemas.microsoft.com/office/powerpoint/2010/main" val="27861573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958" y="741405"/>
            <a:ext cx="9969842" cy="962798"/>
          </a:xfrm>
          <a:solidFill>
            <a:schemeClr val="tx2"/>
          </a:solidFill>
          <a:ln>
            <a:solidFill>
              <a:srgbClr val="292929"/>
            </a:solidFill>
          </a:ln>
        </p:spPr>
        <p:txBody>
          <a:bodyPr>
            <a:normAutofit fontScale="90000"/>
          </a:bodyPr>
          <a:lstStyle/>
          <a:p>
            <a:r>
              <a:rPr lang="en-US">
                <a:solidFill>
                  <a:schemeClr val="bg1"/>
                </a:solidFill>
              </a:rPr>
              <a:t>Composing Your Message: </a:t>
            </a:r>
            <a:br>
              <a:rPr lang="en-US">
                <a:solidFill>
                  <a:schemeClr val="bg1"/>
                </a:solidFill>
              </a:rPr>
            </a:br>
            <a:r>
              <a:rPr lang="en-US">
                <a:solidFill>
                  <a:schemeClr val="bg1"/>
                </a:solidFill>
              </a:rPr>
              <a:t>Crafting Coherent Paragraphs</a:t>
            </a:r>
          </a:p>
        </p:txBody>
      </p:sp>
      <p:sp>
        <p:nvSpPr>
          <p:cNvPr id="4" name="Date Placeholder 3"/>
          <p:cNvSpPr>
            <a:spLocks noGrp="1"/>
          </p:cNvSpPr>
          <p:nvPr>
            <p:ph type="dt" sz="half" idx="10"/>
          </p:nvPr>
        </p:nvSpPr>
        <p:spPr/>
        <p:txBody>
          <a:bodyPr/>
          <a:lstStyle/>
          <a:p>
            <a:r>
              <a:rPr lang="en-US"/>
              <a:t>Copyright © 2017 Pearson Education, Ltd.     </a:t>
            </a:r>
          </a:p>
        </p:txBody>
      </p:sp>
      <p:sp>
        <p:nvSpPr>
          <p:cNvPr id="3" name="Subtitle 2"/>
          <p:cNvSpPr>
            <a:spLocks noGrp="1"/>
          </p:cNvSpPr>
          <p:nvPr>
            <p:ph idx="1"/>
          </p:nvPr>
        </p:nvSpPr>
        <p:spPr/>
        <p:txBody>
          <a:bodyPr/>
          <a:lstStyle/>
          <a:p>
            <a:r>
              <a:rPr lang="en-US"/>
              <a:t>(LO 6) Define the three key elements of a paragraph, and list five ways to develop unified, coherent paragraphs. </a:t>
            </a:r>
          </a:p>
        </p:txBody>
      </p:sp>
      <p:sp>
        <p:nvSpPr>
          <p:cNvPr id="5" name="Slide Number Placeholder 4"/>
          <p:cNvSpPr>
            <a:spLocks noGrp="1"/>
          </p:cNvSpPr>
          <p:nvPr>
            <p:ph type="sldNum" sz="quarter" idx="4294967295"/>
          </p:nvPr>
        </p:nvSpPr>
        <p:spPr>
          <a:xfrm>
            <a:off x="0" y="6356350"/>
            <a:ext cx="4114800" cy="365125"/>
          </a:xfrm>
        </p:spPr>
        <p:txBody>
          <a:bodyPr/>
          <a:lstStyle/>
          <a:p>
            <a:r>
              <a:rPr lang="en-US"/>
              <a:t>Chapter 5 - </a:t>
            </a:r>
            <a:fld id="{D74629C0-F5DE-4C7D-87CA-E990CA58DCC6}" type="slidenum">
              <a:rPr lang="en-US" smtClean="0"/>
              <a:pPr/>
              <a:t>63</a:t>
            </a:fld>
            <a:endParaRPr lang="en-US"/>
          </a:p>
        </p:txBody>
      </p:sp>
    </p:spTree>
    <p:extLst>
      <p:ext uri="{BB962C8B-B14F-4D97-AF65-F5344CB8AC3E}">
        <p14:creationId xmlns:p14="http://schemas.microsoft.com/office/powerpoint/2010/main" val="10260885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1383958" y="741405"/>
            <a:ext cx="9969842" cy="1007043"/>
          </a:xfrm>
          <a:solidFill>
            <a:srgbClr val="1F497D"/>
          </a:solidFill>
          <a:ln w="9525">
            <a:solidFill>
              <a:schemeClr val="tx1"/>
            </a:solidFill>
          </a:ln>
        </p:spPr>
        <p:txBody>
          <a:bodyPr>
            <a:normAutofit fontScale="90000"/>
          </a:bodyPr>
          <a:lstStyle/>
          <a:p>
            <a:r>
              <a:rPr lang="en-US">
                <a:solidFill>
                  <a:schemeClr val="bg1"/>
                </a:solidFill>
              </a:rPr>
              <a:t>Creating the Elements </a:t>
            </a:r>
            <a:br>
              <a:rPr lang="en-US">
                <a:solidFill>
                  <a:schemeClr val="bg1"/>
                </a:solidFill>
              </a:rPr>
            </a:br>
            <a:r>
              <a:rPr lang="en-US">
                <a:solidFill>
                  <a:schemeClr val="bg1"/>
                </a:solidFill>
              </a:rPr>
              <a:t>of a Paragraph</a:t>
            </a:r>
          </a:p>
        </p:txBody>
      </p:sp>
      <p:sp>
        <p:nvSpPr>
          <p:cNvPr id="6" name="Date Placeholder 3"/>
          <p:cNvSpPr>
            <a:spLocks noGrp="1"/>
          </p:cNvSpPr>
          <p:nvPr>
            <p:ph type="dt" sz="half" idx="10"/>
          </p:nvPr>
        </p:nvSpPr>
        <p:spPr/>
        <p:txBody>
          <a:bodyPr/>
          <a:lstStyle/>
          <a:p>
            <a:r>
              <a:rPr lang="en-US"/>
              <a:t>Copyright © 2017 Pearson Education, Ltd.     </a:t>
            </a:r>
          </a:p>
        </p:txBody>
      </p:sp>
      <p:sp>
        <p:nvSpPr>
          <p:cNvPr id="3" name="Content Placeholder 2"/>
          <p:cNvSpPr>
            <a:spLocks noGrp="1"/>
          </p:cNvSpPr>
          <p:nvPr>
            <p:ph idx="1"/>
          </p:nvPr>
        </p:nvSpPr>
        <p:spPr/>
        <p:txBody>
          <a:bodyPr/>
          <a:lstStyle/>
          <a:p>
            <a:endParaRPr lang="en-US"/>
          </a:p>
        </p:txBody>
      </p:sp>
      <p:sp>
        <p:nvSpPr>
          <p:cNvPr id="7" name="Slide Number Placeholder 4"/>
          <p:cNvSpPr>
            <a:spLocks noGrp="1"/>
          </p:cNvSpPr>
          <p:nvPr>
            <p:ph type="sldNum" sz="quarter" idx="4294967295"/>
          </p:nvPr>
        </p:nvSpPr>
        <p:spPr>
          <a:xfrm>
            <a:off x="0" y="6356350"/>
            <a:ext cx="4114800" cy="365125"/>
          </a:xfrm>
        </p:spPr>
        <p:txBody>
          <a:bodyPr/>
          <a:lstStyle/>
          <a:p>
            <a:r>
              <a:rPr lang="en-US"/>
              <a:t>Chapter 5 - </a:t>
            </a:r>
            <a:fld id="{8F1DCE20-09BB-473D-BDC1-276B67EF31DA}" type="slidenum">
              <a:rPr lang="en-US"/>
              <a:pPr/>
              <a:t>64</a:t>
            </a:fld>
            <a:endParaRPr lang="en-US"/>
          </a:p>
        </p:txBody>
      </p:sp>
      <p:grpSp>
        <p:nvGrpSpPr>
          <p:cNvPr id="2" name="Group 1"/>
          <p:cNvGrpSpPr/>
          <p:nvPr/>
        </p:nvGrpSpPr>
        <p:grpSpPr>
          <a:xfrm>
            <a:off x="2057400" y="2059748"/>
            <a:ext cx="8077200" cy="3960052"/>
            <a:chOff x="533400" y="2059748"/>
            <a:chExt cx="8077200" cy="3960052"/>
          </a:xfrm>
        </p:grpSpPr>
        <p:sp>
          <p:nvSpPr>
            <p:cNvPr id="5" name="Freeform 4"/>
            <p:cNvSpPr/>
            <p:nvPr/>
          </p:nvSpPr>
          <p:spPr>
            <a:xfrm>
              <a:off x="533400" y="2059748"/>
              <a:ext cx="8077200" cy="1306582"/>
            </a:xfrm>
            <a:custGeom>
              <a:avLst/>
              <a:gdLst>
                <a:gd name="connsiteX0" fmla="*/ 0 w 7924800"/>
                <a:gd name="connsiteY0" fmla="*/ 288538 h 1154152"/>
                <a:gd name="connsiteX1" fmla="*/ 7347724 w 7924800"/>
                <a:gd name="connsiteY1" fmla="*/ 288538 h 1154152"/>
                <a:gd name="connsiteX2" fmla="*/ 7347724 w 7924800"/>
                <a:gd name="connsiteY2" fmla="*/ 0 h 1154152"/>
                <a:gd name="connsiteX3" fmla="*/ 7924800 w 7924800"/>
                <a:gd name="connsiteY3" fmla="*/ 577076 h 1154152"/>
                <a:gd name="connsiteX4" fmla="*/ 7347724 w 7924800"/>
                <a:gd name="connsiteY4" fmla="*/ 1154152 h 1154152"/>
                <a:gd name="connsiteX5" fmla="*/ 7347724 w 7924800"/>
                <a:gd name="connsiteY5" fmla="*/ 865614 h 1154152"/>
                <a:gd name="connsiteX6" fmla="*/ 0 w 7924800"/>
                <a:gd name="connsiteY6" fmla="*/ 865614 h 1154152"/>
                <a:gd name="connsiteX7" fmla="*/ 0 w 7924800"/>
                <a:gd name="connsiteY7" fmla="*/ 288538 h 11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800" h="1154152">
                  <a:moveTo>
                    <a:pt x="0" y="288538"/>
                  </a:moveTo>
                  <a:lnTo>
                    <a:pt x="7347724" y="288538"/>
                  </a:lnTo>
                  <a:lnTo>
                    <a:pt x="7347724" y="0"/>
                  </a:lnTo>
                  <a:lnTo>
                    <a:pt x="7924800" y="577076"/>
                  </a:lnTo>
                  <a:lnTo>
                    <a:pt x="7347724" y="1154152"/>
                  </a:lnTo>
                  <a:lnTo>
                    <a:pt x="7347724" y="865614"/>
                  </a:lnTo>
                  <a:lnTo>
                    <a:pt x="0" y="865614"/>
                  </a:lnTo>
                  <a:lnTo>
                    <a:pt x="0" y="288538"/>
                  </a:lnTo>
                  <a:close/>
                </a:path>
              </a:pathLst>
            </a:custGeom>
            <a:solidFill>
              <a:srgbClr val="FFFFCC"/>
            </a:solidFill>
            <a:ln w="9525">
              <a:solidFill>
                <a:schemeClr val="bg1">
                  <a:lumMod val="6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376168" rIns="542538" bIns="471760" numCol="1" spcCol="1270" anchor="ctr" anchorCtr="0">
              <a:noAutofit/>
            </a:bodyPr>
            <a:lstStyle/>
            <a:p>
              <a:pPr defTabSz="1022350">
                <a:lnSpc>
                  <a:spcPct val="90000"/>
                </a:lnSpc>
                <a:spcBef>
                  <a:spcPct val="0"/>
                </a:spcBef>
                <a:spcAft>
                  <a:spcPct val="35000"/>
                </a:spcAft>
              </a:pPr>
              <a:r>
                <a:rPr lang="en-US" sz="3000">
                  <a:solidFill>
                    <a:schemeClr val="tx1"/>
                  </a:solidFill>
                  <a:latin typeface="Candara" panose="020E0502030303020204" pitchFamily="34" charset="0"/>
                </a:rPr>
                <a:t>Topic Sentence</a:t>
              </a:r>
            </a:p>
          </p:txBody>
        </p:sp>
        <p:sp>
          <p:nvSpPr>
            <p:cNvPr id="8" name="Freeform 7"/>
            <p:cNvSpPr/>
            <p:nvPr/>
          </p:nvSpPr>
          <p:spPr>
            <a:xfrm>
              <a:off x="533401" y="3067313"/>
              <a:ext cx="2487777" cy="1803018"/>
            </a:xfrm>
            <a:custGeom>
              <a:avLst/>
              <a:gdLst>
                <a:gd name="connsiteX0" fmla="*/ 0 w 2440838"/>
                <a:gd name="connsiteY0" fmla="*/ 0 h 2223323"/>
                <a:gd name="connsiteX1" fmla="*/ 2440838 w 2440838"/>
                <a:gd name="connsiteY1" fmla="*/ 0 h 2223323"/>
                <a:gd name="connsiteX2" fmla="*/ 2440838 w 2440838"/>
                <a:gd name="connsiteY2" fmla="*/ 2223323 h 2223323"/>
                <a:gd name="connsiteX3" fmla="*/ 0 w 2440838"/>
                <a:gd name="connsiteY3" fmla="*/ 2223323 h 2223323"/>
                <a:gd name="connsiteX4" fmla="*/ 0 w 2440838"/>
                <a:gd name="connsiteY4" fmla="*/ 0 h 222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838" h="2223323">
                  <a:moveTo>
                    <a:pt x="0" y="0"/>
                  </a:moveTo>
                  <a:lnTo>
                    <a:pt x="2440838" y="0"/>
                  </a:lnTo>
                  <a:lnTo>
                    <a:pt x="2440838" y="2223323"/>
                  </a:lnTo>
                  <a:lnTo>
                    <a:pt x="0" y="2223323"/>
                  </a:lnTo>
                  <a:lnTo>
                    <a:pt x="0" y="0"/>
                  </a:lnTo>
                  <a:close/>
                </a:path>
              </a:pathLst>
            </a:custGeom>
            <a:ln w="9525">
              <a:solidFill>
                <a:schemeClr val="bg1">
                  <a:lumMod val="6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87630" numCol="1" spcCol="1270" anchor="t" anchorCtr="0">
              <a:noAutofit/>
            </a:bodyPr>
            <a:lstStyle/>
            <a:p>
              <a:pPr defTabSz="1022350">
                <a:spcBef>
                  <a:spcPct val="0"/>
                </a:spcBef>
                <a:spcAft>
                  <a:spcPts val="600"/>
                </a:spcAft>
              </a:pPr>
              <a:r>
                <a:rPr lang="en-US" sz="2800">
                  <a:latin typeface="Candara" panose="020E0502030303020204" pitchFamily="34" charset="0"/>
                </a:rPr>
                <a:t>•Introduction</a:t>
              </a:r>
            </a:p>
            <a:p>
              <a:pPr defTabSz="1022350">
                <a:spcBef>
                  <a:spcPct val="0"/>
                </a:spcBef>
                <a:spcAft>
                  <a:spcPts val="600"/>
                </a:spcAft>
              </a:pPr>
              <a:r>
                <a:rPr lang="en-US" sz="2800">
                  <a:latin typeface="Candara" panose="020E0502030303020204" pitchFamily="34" charset="0"/>
                </a:rPr>
                <a:t>•Summary</a:t>
              </a:r>
            </a:p>
          </p:txBody>
        </p:sp>
        <p:sp>
          <p:nvSpPr>
            <p:cNvPr id="9" name="Freeform 8"/>
            <p:cNvSpPr/>
            <p:nvPr/>
          </p:nvSpPr>
          <p:spPr>
            <a:xfrm>
              <a:off x="3021178" y="2647676"/>
              <a:ext cx="5589422" cy="1306582"/>
            </a:xfrm>
            <a:custGeom>
              <a:avLst/>
              <a:gdLst>
                <a:gd name="connsiteX0" fmla="*/ 0 w 5483961"/>
                <a:gd name="connsiteY0" fmla="*/ 288538 h 1154152"/>
                <a:gd name="connsiteX1" fmla="*/ 4906885 w 5483961"/>
                <a:gd name="connsiteY1" fmla="*/ 288538 h 1154152"/>
                <a:gd name="connsiteX2" fmla="*/ 4906885 w 5483961"/>
                <a:gd name="connsiteY2" fmla="*/ 0 h 1154152"/>
                <a:gd name="connsiteX3" fmla="*/ 5483961 w 5483961"/>
                <a:gd name="connsiteY3" fmla="*/ 577076 h 1154152"/>
                <a:gd name="connsiteX4" fmla="*/ 4906885 w 5483961"/>
                <a:gd name="connsiteY4" fmla="*/ 1154152 h 1154152"/>
                <a:gd name="connsiteX5" fmla="*/ 4906885 w 5483961"/>
                <a:gd name="connsiteY5" fmla="*/ 865614 h 1154152"/>
                <a:gd name="connsiteX6" fmla="*/ 0 w 5483961"/>
                <a:gd name="connsiteY6" fmla="*/ 865614 h 1154152"/>
                <a:gd name="connsiteX7" fmla="*/ 0 w 5483961"/>
                <a:gd name="connsiteY7" fmla="*/ 288538 h 11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3961" h="1154152">
                  <a:moveTo>
                    <a:pt x="0" y="288538"/>
                  </a:moveTo>
                  <a:lnTo>
                    <a:pt x="4906885" y="288538"/>
                  </a:lnTo>
                  <a:lnTo>
                    <a:pt x="4906885" y="0"/>
                  </a:lnTo>
                  <a:lnTo>
                    <a:pt x="5483961" y="577076"/>
                  </a:lnTo>
                  <a:lnTo>
                    <a:pt x="4906885" y="1154152"/>
                  </a:lnTo>
                  <a:lnTo>
                    <a:pt x="4906885" y="865614"/>
                  </a:lnTo>
                  <a:lnTo>
                    <a:pt x="0" y="865614"/>
                  </a:lnTo>
                  <a:lnTo>
                    <a:pt x="0" y="288538"/>
                  </a:lnTo>
                  <a:close/>
                </a:path>
              </a:pathLst>
            </a:custGeom>
            <a:solidFill>
              <a:srgbClr val="CCFFCC"/>
            </a:solidFill>
            <a:ln w="9525">
              <a:solidFill>
                <a:schemeClr val="bg1">
                  <a:lumMod val="6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376168" rIns="542538" bIns="471760" numCol="1" spcCol="1270" anchor="ctr" anchorCtr="0">
              <a:noAutofit/>
            </a:bodyPr>
            <a:lstStyle/>
            <a:p>
              <a:pPr defTabSz="1022350">
                <a:lnSpc>
                  <a:spcPct val="90000"/>
                </a:lnSpc>
                <a:spcBef>
                  <a:spcPct val="0"/>
                </a:spcBef>
                <a:spcAft>
                  <a:spcPct val="35000"/>
                </a:spcAft>
              </a:pPr>
              <a:r>
                <a:rPr lang="en-US" sz="3000">
                  <a:solidFill>
                    <a:schemeClr val="tx1"/>
                  </a:solidFill>
                  <a:latin typeface="Candara" panose="020E0502030303020204" pitchFamily="34" charset="0"/>
                </a:rPr>
                <a:t>Support Sentences</a:t>
              </a:r>
            </a:p>
          </p:txBody>
        </p:sp>
        <p:sp>
          <p:nvSpPr>
            <p:cNvPr id="10" name="Freeform 9"/>
            <p:cNvSpPr/>
            <p:nvPr/>
          </p:nvSpPr>
          <p:spPr>
            <a:xfrm>
              <a:off x="3021178" y="3655240"/>
              <a:ext cx="2487777" cy="1803018"/>
            </a:xfrm>
            <a:custGeom>
              <a:avLst/>
              <a:gdLst>
                <a:gd name="connsiteX0" fmla="*/ 0 w 2440838"/>
                <a:gd name="connsiteY0" fmla="*/ 0 h 2223323"/>
                <a:gd name="connsiteX1" fmla="*/ 2440838 w 2440838"/>
                <a:gd name="connsiteY1" fmla="*/ 0 h 2223323"/>
                <a:gd name="connsiteX2" fmla="*/ 2440838 w 2440838"/>
                <a:gd name="connsiteY2" fmla="*/ 2223323 h 2223323"/>
                <a:gd name="connsiteX3" fmla="*/ 0 w 2440838"/>
                <a:gd name="connsiteY3" fmla="*/ 2223323 h 2223323"/>
                <a:gd name="connsiteX4" fmla="*/ 0 w 2440838"/>
                <a:gd name="connsiteY4" fmla="*/ 0 h 2223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838" h="2223323">
                  <a:moveTo>
                    <a:pt x="0" y="0"/>
                  </a:moveTo>
                  <a:lnTo>
                    <a:pt x="2440838" y="0"/>
                  </a:lnTo>
                  <a:lnTo>
                    <a:pt x="2440838" y="2223323"/>
                  </a:lnTo>
                  <a:lnTo>
                    <a:pt x="0" y="2223323"/>
                  </a:lnTo>
                  <a:lnTo>
                    <a:pt x="0" y="0"/>
                  </a:lnTo>
                  <a:close/>
                </a:path>
              </a:pathLst>
            </a:custGeom>
            <a:ln w="9525">
              <a:solidFill>
                <a:schemeClr val="bg1">
                  <a:lumMod val="6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87630" numCol="1" spcCol="1270" anchor="t" anchorCtr="0">
              <a:noAutofit/>
            </a:bodyPr>
            <a:lstStyle/>
            <a:p>
              <a:pPr defTabSz="1022350">
                <a:spcBef>
                  <a:spcPct val="0"/>
                </a:spcBef>
                <a:spcAft>
                  <a:spcPts val="600"/>
                </a:spcAft>
              </a:pPr>
              <a:r>
                <a:rPr lang="en-US" sz="2800">
                  <a:solidFill>
                    <a:schemeClr val="tx1"/>
                  </a:solidFill>
                  <a:latin typeface="Candara" panose="020E0502030303020204" pitchFamily="34" charset="0"/>
                </a:rPr>
                <a:t>•Explanation</a:t>
              </a:r>
            </a:p>
            <a:p>
              <a:pPr defTabSz="1022350">
                <a:spcBef>
                  <a:spcPct val="0"/>
                </a:spcBef>
                <a:spcAft>
                  <a:spcPts val="600"/>
                </a:spcAft>
              </a:pPr>
              <a:r>
                <a:rPr lang="en-US" sz="2800">
                  <a:solidFill>
                    <a:schemeClr val="tx1"/>
                  </a:solidFill>
                  <a:latin typeface="Candara" panose="020E0502030303020204" pitchFamily="34" charset="0"/>
                </a:rPr>
                <a:t>•Clarification</a:t>
              </a:r>
            </a:p>
            <a:p>
              <a:pPr defTabSz="1022350">
                <a:spcBef>
                  <a:spcPct val="0"/>
                </a:spcBef>
                <a:spcAft>
                  <a:spcPts val="600"/>
                </a:spcAft>
              </a:pPr>
              <a:r>
                <a:rPr lang="en-US" sz="2800">
                  <a:solidFill>
                    <a:schemeClr val="tx1"/>
                  </a:solidFill>
                  <a:latin typeface="Candara" panose="020E0502030303020204" pitchFamily="34" charset="0"/>
                </a:rPr>
                <a:t>•Justification</a:t>
              </a:r>
            </a:p>
          </p:txBody>
        </p:sp>
        <p:sp>
          <p:nvSpPr>
            <p:cNvPr id="11" name="Freeform 10"/>
            <p:cNvSpPr/>
            <p:nvPr/>
          </p:nvSpPr>
          <p:spPr>
            <a:xfrm>
              <a:off x="5508955" y="3235603"/>
              <a:ext cx="3101645" cy="1306582"/>
            </a:xfrm>
            <a:custGeom>
              <a:avLst/>
              <a:gdLst>
                <a:gd name="connsiteX0" fmla="*/ 0 w 3043123"/>
                <a:gd name="connsiteY0" fmla="*/ 288538 h 1154152"/>
                <a:gd name="connsiteX1" fmla="*/ 2466047 w 3043123"/>
                <a:gd name="connsiteY1" fmla="*/ 288538 h 1154152"/>
                <a:gd name="connsiteX2" fmla="*/ 2466047 w 3043123"/>
                <a:gd name="connsiteY2" fmla="*/ 0 h 1154152"/>
                <a:gd name="connsiteX3" fmla="*/ 3043123 w 3043123"/>
                <a:gd name="connsiteY3" fmla="*/ 577076 h 1154152"/>
                <a:gd name="connsiteX4" fmla="*/ 2466047 w 3043123"/>
                <a:gd name="connsiteY4" fmla="*/ 1154152 h 1154152"/>
                <a:gd name="connsiteX5" fmla="*/ 2466047 w 3043123"/>
                <a:gd name="connsiteY5" fmla="*/ 865614 h 1154152"/>
                <a:gd name="connsiteX6" fmla="*/ 0 w 3043123"/>
                <a:gd name="connsiteY6" fmla="*/ 865614 h 1154152"/>
                <a:gd name="connsiteX7" fmla="*/ 0 w 3043123"/>
                <a:gd name="connsiteY7" fmla="*/ 288538 h 115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3123" h="1154152">
                  <a:moveTo>
                    <a:pt x="0" y="288538"/>
                  </a:moveTo>
                  <a:lnTo>
                    <a:pt x="2466047" y="288538"/>
                  </a:lnTo>
                  <a:lnTo>
                    <a:pt x="2466047" y="0"/>
                  </a:lnTo>
                  <a:lnTo>
                    <a:pt x="3043123" y="577076"/>
                  </a:lnTo>
                  <a:lnTo>
                    <a:pt x="2466047" y="1154152"/>
                  </a:lnTo>
                  <a:lnTo>
                    <a:pt x="2466047" y="865614"/>
                  </a:lnTo>
                  <a:lnTo>
                    <a:pt x="0" y="865614"/>
                  </a:lnTo>
                  <a:lnTo>
                    <a:pt x="0" y="288538"/>
                  </a:lnTo>
                  <a:close/>
                </a:path>
              </a:pathLst>
            </a:custGeom>
            <a:solidFill>
              <a:srgbClr val="CCECFF"/>
            </a:solidFill>
            <a:ln w="9525">
              <a:solidFill>
                <a:schemeClr val="bg1">
                  <a:lumMod val="6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376168" rIns="542538" bIns="471760" numCol="1" spcCol="1270" anchor="ctr" anchorCtr="0">
              <a:noAutofit/>
            </a:bodyPr>
            <a:lstStyle/>
            <a:p>
              <a:pPr defTabSz="1022350">
                <a:lnSpc>
                  <a:spcPct val="90000"/>
                </a:lnSpc>
                <a:spcBef>
                  <a:spcPct val="0"/>
                </a:spcBef>
                <a:spcAft>
                  <a:spcPct val="35000"/>
                </a:spcAft>
              </a:pPr>
              <a:r>
                <a:rPr lang="en-US" sz="3000">
                  <a:solidFill>
                    <a:schemeClr val="tx1"/>
                  </a:solidFill>
                  <a:latin typeface="Candara" panose="020E0502030303020204" pitchFamily="34" charset="0"/>
                </a:rPr>
                <a:t>Transitions</a:t>
              </a:r>
            </a:p>
          </p:txBody>
        </p:sp>
        <p:sp>
          <p:nvSpPr>
            <p:cNvPr id="12" name="Freeform 11"/>
            <p:cNvSpPr/>
            <p:nvPr/>
          </p:nvSpPr>
          <p:spPr>
            <a:xfrm>
              <a:off x="5508955" y="4243170"/>
              <a:ext cx="2487778" cy="1776630"/>
            </a:xfrm>
            <a:custGeom>
              <a:avLst/>
              <a:gdLst>
                <a:gd name="connsiteX0" fmla="*/ 0 w 2440838"/>
                <a:gd name="connsiteY0" fmla="*/ 0 h 2190784"/>
                <a:gd name="connsiteX1" fmla="*/ 2440838 w 2440838"/>
                <a:gd name="connsiteY1" fmla="*/ 0 h 2190784"/>
                <a:gd name="connsiteX2" fmla="*/ 2440838 w 2440838"/>
                <a:gd name="connsiteY2" fmla="*/ 2190784 h 2190784"/>
                <a:gd name="connsiteX3" fmla="*/ 0 w 2440838"/>
                <a:gd name="connsiteY3" fmla="*/ 2190784 h 2190784"/>
                <a:gd name="connsiteX4" fmla="*/ 0 w 2440838"/>
                <a:gd name="connsiteY4" fmla="*/ 0 h 219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838" h="2190784">
                  <a:moveTo>
                    <a:pt x="0" y="0"/>
                  </a:moveTo>
                  <a:lnTo>
                    <a:pt x="2440838" y="0"/>
                  </a:lnTo>
                  <a:lnTo>
                    <a:pt x="2440838" y="2190784"/>
                  </a:lnTo>
                  <a:lnTo>
                    <a:pt x="0" y="2190784"/>
                  </a:lnTo>
                  <a:lnTo>
                    <a:pt x="0" y="0"/>
                  </a:lnTo>
                  <a:close/>
                </a:path>
              </a:pathLst>
            </a:custGeom>
            <a:ln w="9525">
              <a:solidFill>
                <a:schemeClr val="bg1">
                  <a:lumMod val="6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87630" numCol="1" spcCol="1270" anchor="t" anchorCtr="0">
              <a:noAutofit/>
            </a:bodyPr>
            <a:lstStyle/>
            <a:p>
              <a:pPr defTabSz="1022350">
                <a:spcBef>
                  <a:spcPct val="0"/>
                </a:spcBef>
                <a:spcAft>
                  <a:spcPts val="600"/>
                </a:spcAft>
              </a:pPr>
              <a:r>
                <a:rPr lang="en-US" sz="2800">
                  <a:solidFill>
                    <a:schemeClr val="tx1"/>
                  </a:solidFill>
                  <a:latin typeface="Candara" panose="020E0502030303020204" pitchFamily="34" charset="0"/>
                </a:rPr>
                <a:t>•Connecting</a:t>
              </a:r>
            </a:p>
            <a:p>
              <a:pPr defTabSz="1022350">
                <a:spcBef>
                  <a:spcPct val="0"/>
                </a:spcBef>
                <a:spcAft>
                  <a:spcPts val="600"/>
                </a:spcAft>
              </a:pPr>
              <a:r>
                <a:rPr lang="en-US" sz="2800">
                  <a:solidFill>
                    <a:schemeClr val="tx1"/>
                  </a:solidFill>
                  <a:latin typeface="Candara" panose="020E0502030303020204" pitchFamily="34" charset="0"/>
                </a:rPr>
                <a:t>•Previewing</a:t>
              </a:r>
            </a:p>
            <a:p>
              <a:pPr defTabSz="1022350">
                <a:spcBef>
                  <a:spcPct val="0"/>
                </a:spcBef>
                <a:spcAft>
                  <a:spcPts val="600"/>
                </a:spcAft>
              </a:pPr>
              <a:r>
                <a:rPr lang="en-US" sz="2800">
                  <a:solidFill>
                    <a:schemeClr val="tx1"/>
                  </a:solidFill>
                  <a:latin typeface="Candara" panose="020E0502030303020204" pitchFamily="34" charset="0"/>
                </a:rPr>
                <a:t>•Smoothing </a:t>
              </a:r>
            </a:p>
          </p:txBody>
        </p:sp>
      </p:grpSp>
    </p:spTree>
    <p:extLst>
      <p:ext uri="{BB962C8B-B14F-4D97-AF65-F5344CB8AC3E}">
        <p14:creationId xmlns:p14="http://schemas.microsoft.com/office/powerpoint/2010/main" val="24148553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solidFill>
            <a:srgbClr val="1F497D"/>
          </a:solidFill>
          <a:ln w="9525">
            <a:solidFill>
              <a:schemeClr val="tx1"/>
            </a:solidFill>
          </a:ln>
        </p:spPr>
        <p:txBody>
          <a:bodyPr/>
          <a:lstStyle/>
          <a:p>
            <a:r>
              <a:rPr lang="en-US">
                <a:solidFill>
                  <a:schemeClr val="bg1"/>
                </a:solidFill>
              </a:rPr>
              <a:t>Developing Paragraphs</a:t>
            </a:r>
          </a:p>
        </p:txBody>
      </p:sp>
      <p:sp>
        <p:nvSpPr>
          <p:cNvPr id="6" name="Date Placeholder 3"/>
          <p:cNvSpPr>
            <a:spLocks noGrp="1"/>
          </p:cNvSpPr>
          <p:nvPr>
            <p:ph type="dt" sz="half" idx="10"/>
          </p:nvPr>
        </p:nvSpPr>
        <p:spPr/>
        <p:txBody>
          <a:bodyPr/>
          <a:lstStyle/>
          <a:p>
            <a:r>
              <a:rPr lang="en-US"/>
              <a:t>Copyright © 2017 Pearson Education, Ltd.     </a:t>
            </a:r>
          </a:p>
        </p:txBody>
      </p:sp>
      <p:sp>
        <p:nvSpPr>
          <p:cNvPr id="3" name="Content Placeholder 2"/>
          <p:cNvSpPr>
            <a:spLocks noGrp="1"/>
          </p:cNvSpPr>
          <p:nvPr>
            <p:ph idx="1"/>
          </p:nvPr>
        </p:nvSpPr>
        <p:spPr/>
        <p:txBody>
          <a:bodyPr/>
          <a:lstStyle/>
          <a:p>
            <a:endParaRPr lang="en-US"/>
          </a:p>
        </p:txBody>
      </p:sp>
      <p:sp>
        <p:nvSpPr>
          <p:cNvPr id="7" name="Slide Number Placeholder 4"/>
          <p:cNvSpPr>
            <a:spLocks noGrp="1"/>
          </p:cNvSpPr>
          <p:nvPr>
            <p:ph type="sldNum" sz="quarter" idx="4294967295"/>
          </p:nvPr>
        </p:nvSpPr>
        <p:spPr>
          <a:xfrm>
            <a:off x="0" y="6356350"/>
            <a:ext cx="4114800" cy="365125"/>
          </a:xfrm>
        </p:spPr>
        <p:txBody>
          <a:bodyPr/>
          <a:lstStyle/>
          <a:p>
            <a:r>
              <a:rPr lang="en-US"/>
              <a:t>Chapter 5 - </a:t>
            </a:r>
            <a:fld id="{8F1DCE20-09BB-473D-BDC1-276B67EF31DA}" type="slidenum">
              <a:rPr lang="en-US"/>
              <a:pPr/>
              <a:t>65</a:t>
            </a:fld>
            <a:endParaRPr lang="en-US"/>
          </a:p>
        </p:txBody>
      </p:sp>
      <p:grpSp>
        <p:nvGrpSpPr>
          <p:cNvPr id="2" name="Group 1"/>
          <p:cNvGrpSpPr/>
          <p:nvPr/>
        </p:nvGrpSpPr>
        <p:grpSpPr>
          <a:xfrm>
            <a:off x="1981200" y="1981200"/>
            <a:ext cx="8229600" cy="4191000"/>
            <a:chOff x="457200" y="1981200"/>
            <a:chExt cx="8229600" cy="4191000"/>
          </a:xfrm>
        </p:grpSpPr>
        <p:sp>
          <p:nvSpPr>
            <p:cNvPr id="595974" name="Rectangle 6"/>
            <p:cNvSpPr>
              <a:spLocks noChangeArrowheads="1"/>
            </p:cNvSpPr>
            <p:nvPr/>
          </p:nvSpPr>
          <p:spPr bwMode="auto">
            <a:xfrm rot="16200000">
              <a:off x="-876300" y="3314700"/>
              <a:ext cx="4191000" cy="1524000"/>
            </a:xfrm>
            <a:prstGeom prst="rect">
              <a:avLst/>
            </a:prstGeom>
            <a:solidFill>
              <a:srgbClr val="D6D8C2"/>
            </a:solidFill>
            <a:ln w="9525">
              <a:solidFill>
                <a:schemeClr val="bg1">
                  <a:lumMod val="50000"/>
                </a:schemeClr>
              </a:solidFill>
              <a:miter lim="800000"/>
              <a:headEnd/>
              <a:tailEnd/>
            </a:ln>
            <a:effectLst/>
          </p:spPr>
          <p:txBody>
            <a:bodyPr wrap="none" anchor="ctr"/>
            <a:lstStyle/>
            <a:p>
              <a:pPr algn="ctr"/>
              <a:r>
                <a:rPr lang="en-US" sz="3200">
                  <a:latin typeface="Candara" panose="020E0502030303020204" pitchFamily="34" charset="0"/>
                </a:rPr>
                <a:t>Common Approaches</a:t>
              </a:r>
            </a:p>
          </p:txBody>
        </p:sp>
        <p:sp>
          <p:nvSpPr>
            <p:cNvPr id="5" name="Rectangle 4"/>
            <p:cNvSpPr/>
            <p:nvPr/>
          </p:nvSpPr>
          <p:spPr bwMode="auto">
            <a:xfrm>
              <a:off x="1981200" y="1981200"/>
              <a:ext cx="6705600" cy="838200"/>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3200">
                  <a:latin typeface="Candara" panose="020E0502030303020204" pitchFamily="34" charset="0"/>
                </a:rPr>
                <a:t>•Illustration Pattern</a:t>
              </a:r>
            </a:p>
          </p:txBody>
        </p:sp>
        <p:sp>
          <p:nvSpPr>
            <p:cNvPr id="11" name="Rectangle 10"/>
            <p:cNvSpPr/>
            <p:nvPr/>
          </p:nvSpPr>
          <p:spPr bwMode="auto">
            <a:xfrm>
              <a:off x="1981200" y="2819400"/>
              <a:ext cx="6705600" cy="838200"/>
            </a:xfrm>
            <a:prstGeom prst="rect">
              <a:avLst/>
            </a:prstGeom>
            <a:solidFill>
              <a:srgbClr val="D6D8C2"/>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3200">
                  <a:latin typeface="Candara" panose="020E0502030303020204" pitchFamily="34" charset="0"/>
                </a:rPr>
                <a:t>•Classification Pattern</a:t>
              </a:r>
            </a:p>
          </p:txBody>
        </p:sp>
        <p:sp>
          <p:nvSpPr>
            <p:cNvPr id="12" name="Rectangle 11"/>
            <p:cNvSpPr/>
            <p:nvPr/>
          </p:nvSpPr>
          <p:spPr bwMode="auto">
            <a:xfrm>
              <a:off x="1981200" y="3657600"/>
              <a:ext cx="6705600" cy="838200"/>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3200">
                  <a:latin typeface="Candara" panose="020E0502030303020204" pitchFamily="34" charset="0"/>
                </a:rPr>
                <a:t>•Cause and Effect Pattern</a:t>
              </a:r>
            </a:p>
          </p:txBody>
        </p:sp>
        <p:sp>
          <p:nvSpPr>
            <p:cNvPr id="13" name="Rectangle 12"/>
            <p:cNvSpPr/>
            <p:nvPr/>
          </p:nvSpPr>
          <p:spPr bwMode="auto">
            <a:xfrm>
              <a:off x="1981200" y="4495800"/>
              <a:ext cx="6705600" cy="838200"/>
            </a:xfrm>
            <a:prstGeom prst="rect">
              <a:avLst/>
            </a:prstGeom>
            <a:solidFill>
              <a:srgbClr val="D6D8C2"/>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3200">
                  <a:latin typeface="Candara" panose="020E0502030303020204" pitchFamily="34" charset="0"/>
                </a:rPr>
                <a:t>•Problem and Solution Pattern</a:t>
              </a:r>
            </a:p>
          </p:txBody>
        </p:sp>
        <p:sp>
          <p:nvSpPr>
            <p:cNvPr id="14" name="Rectangle 13"/>
            <p:cNvSpPr/>
            <p:nvPr/>
          </p:nvSpPr>
          <p:spPr bwMode="auto">
            <a:xfrm>
              <a:off x="1981200" y="5334000"/>
              <a:ext cx="6705600" cy="838200"/>
            </a:xfrm>
            <a:prstGeom prst="rect">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3200">
                  <a:latin typeface="Candara" panose="020E0502030303020204" pitchFamily="34" charset="0"/>
                </a:rPr>
                <a:t>•Comparison or Contrast Pattern</a:t>
              </a:r>
            </a:p>
          </p:txBody>
        </p:sp>
      </p:grpSp>
    </p:spTree>
    <p:extLst>
      <p:ext uri="{BB962C8B-B14F-4D97-AF65-F5344CB8AC3E}">
        <p14:creationId xmlns:p14="http://schemas.microsoft.com/office/powerpoint/2010/main" val="3254526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rgbClr val="292929"/>
            </a:solidFill>
          </a:ln>
        </p:spPr>
        <p:txBody>
          <a:bodyPr/>
          <a:lstStyle/>
          <a:p>
            <a:r>
              <a:rPr lang="en-US">
                <a:solidFill>
                  <a:schemeClr val="bg1"/>
                </a:solidFill>
              </a:rPr>
              <a:t>Writing for Mobile Devices</a:t>
            </a:r>
          </a:p>
        </p:txBody>
      </p:sp>
      <p:sp>
        <p:nvSpPr>
          <p:cNvPr id="4" name="Date Placeholder 3"/>
          <p:cNvSpPr>
            <a:spLocks noGrp="1"/>
          </p:cNvSpPr>
          <p:nvPr>
            <p:ph type="dt" sz="half" idx="10"/>
          </p:nvPr>
        </p:nvSpPr>
        <p:spPr/>
        <p:txBody>
          <a:bodyPr/>
          <a:lstStyle/>
          <a:p>
            <a:r>
              <a:rPr lang="en-US"/>
              <a:t>Copyright © 2017 Pearson Education, Ltd.     </a:t>
            </a:r>
          </a:p>
        </p:txBody>
      </p:sp>
      <p:sp>
        <p:nvSpPr>
          <p:cNvPr id="3" name="Subtitle 2"/>
          <p:cNvSpPr>
            <a:spLocks noGrp="1"/>
          </p:cNvSpPr>
          <p:nvPr>
            <p:ph idx="1"/>
          </p:nvPr>
        </p:nvSpPr>
        <p:spPr/>
        <p:txBody>
          <a:bodyPr/>
          <a:lstStyle/>
          <a:p>
            <a:r>
              <a:rPr lang="en-US"/>
              <a:t>(LO 7) List five techniques for writing effective messages for mobile readers.  </a:t>
            </a:r>
          </a:p>
        </p:txBody>
      </p:sp>
      <p:sp>
        <p:nvSpPr>
          <p:cNvPr id="5" name="Slide Number Placeholder 4"/>
          <p:cNvSpPr>
            <a:spLocks noGrp="1"/>
          </p:cNvSpPr>
          <p:nvPr>
            <p:ph type="sldNum" sz="quarter" idx="4294967295"/>
          </p:nvPr>
        </p:nvSpPr>
        <p:spPr>
          <a:xfrm>
            <a:off x="0" y="6356350"/>
            <a:ext cx="4114800" cy="365125"/>
          </a:xfrm>
        </p:spPr>
        <p:txBody>
          <a:bodyPr/>
          <a:lstStyle/>
          <a:p>
            <a:r>
              <a:rPr lang="en-US"/>
              <a:t>Chapter 5 - </a:t>
            </a:r>
            <a:fld id="{D74629C0-F5DE-4C7D-87CA-E990CA58DCC6}" type="slidenum">
              <a:rPr lang="en-US" smtClean="0"/>
              <a:pPr/>
              <a:t>66</a:t>
            </a:fld>
            <a:endParaRPr lang="en-US"/>
          </a:p>
        </p:txBody>
      </p:sp>
    </p:spTree>
    <p:extLst>
      <p:ext uri="{BB962C8B-B14F-4D97-AF65-F5344CB8AC3E}">
        <p14:creationId xmlns:p14="http://schemas.microsoft.com/office/powerpoint/2010/main" val="21185746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9" name="Rectangle 3"/>
          <p:cNvSpPr>
            <a:spLocks noGrp="1" noChangeArrowheads="1"/>
          </p:cNvSpPr>
          <p:nvPr>
            <p:ph type="title"/>
          </p:nvPr>
        </p:nvSpPr>
        <p:spPr>
          <a:solidFill>
            <a:srgbClr val="1F497D"/>
          </a:solidFill>
          <a:ln w="9525">
            <a:solidFill>
              <a:schemeClr val="tx1"/>
            </a:solidFill>
          </a:ln>
        </p:spPr>
        <p:txBody>
          <a:bodyPr/>
          <a:lstStyle/>
          <a:p>
            <a:r>
              <a:rPr lang="en-US">
                <a:solidFill>
                  <a:schemeClr val="bg1"/>
                </a:solidFill>
              </a:rPr>
              <a:t>Making Mobile Messages More Effective</a:t>
            </a:r>
            <a:endParaRPr lang="en-US" sz="4800">
              <a:solidFill>
                <a:schemeClr val="bg1"/>
              </a:solidFill>
              <a:effectLst>
                <a:outerShdw blurRad="38100" dist="38100" dir="2700000" algn="tl">
                  <a:srgbClr val="000000"/>
                </a:outerShdw>
              </a:effectLst>
            </a:endParaRPr>
          </a:p>
        </p:txBody>
      </p:sp>
      <p:sp>
        <p:nvSpPr>
          <p:cNvPr id="12" name="Date Placeholder 2"/>
          <p:cNvSpPr>
            <a:spLocks noGrp="1"/>
          </p:cNvSpPr>
          <p:nvPr>
            <p:ph type="dt" sz="half" idx="10"/>
          </p:nvPr>
        </p:nvSpPr>
        <p:spPr/>
        <p:txBody>
          <a:bodyPr/>
          <a:lstStyle/>
          <a:p>
            <a:r>
              <a:rPr lang="en-US"/>
              <a:t>Copyright © 2017 Pearson Education, Ltd.     </a:t>
            </a:r>
          </a:p>
        </p:txBody>
      </p:sp>
      <p:sp>
        <p:nvSpPr>
          <p:cNvPr id="9" name="Content Placeholder 8"/>
          <p:cNvSpPr>
            <a:spLocks noGrp="1"/>
          </p:cNvSpPr>
          <p:nvPr>
            <p:ph idx="1"/>
          </p:nvPr>
        </p:nvSpPr>
        <p:spPr>
          <a:xfrm>
            <a:off x="2214390" y="2199503"/>
            <a:ext cx="9140998" cy="3661547"/>
          </a:xfrm>
        </p:spPr>
        <p:txBody>
          <a:bodyPr/>
          <a:lstStyle/>
          <a:p>
            <a:r>
              <a:rPr lang="en-US"/>
              <a:t>Use a linear organization.</a:t>
            </a:r>
          </a:p>
          <a:p>
            <a:r>
              <a:rPr lang="en-US"/>
              <a:t>Prioritize information.</a:t>
            </a:r>
          </a:p>
          <a:p>
            <a:r>
              <a:rPr lang="en-US"/>
              <a:t>Write short, focused messages.</a:t>
            </a:r>
          </a:p>
          <a:p>
            <a:r>
              <a:rPr lang="en-US"/>
              <a:t>Use shorter subject lines and headings.</a:t>
            </a:r>
          </a:p>
          <a:p>
            <a:r>
              <a:rPr lang="en-US"/>
              <a:t>Compose shorter paragraphs.</a:t>
            </a:r>
            <a:endParaRPr lang="en-US" b="0"/>
          </a:p>
        </p:txBody>
      </p:sp>
      <p:sp>
        <p:nvSpPr>
          <p:cNvPr id="13" name="Slide Number Placeholder 3"/>
          <p:cNvSpPr>
            <a:spLocks noGrp="1"/>
          </p:cNvSpPr>
          <p:nvPr>
            <p:ph type="sldNum" sz="quarter" idx="4294967295"/>
          </p:nvPr>
        </p:nvSpPr>
        <p:spPr>
          <a:xfrm>
            <a:off x="0" y="6356350"/>
            <a:ext cx="4114800" cy="365125"/>
          </a:xfrm>
        </p:spPr>
        <p:txBody>
          <a:bodyPr/>
          <a:lstStyle/>
          <a:p>
            <a:r>
              <a:rPr lang="en-US"/>
              <a:t>Chapter 5 - </a:t>
            </a:r>
            <a:fld id="{B448CE6E-F8B0-497F-9E65-4BD8936BF9B5}" type="slidenum">
              <a:rPr lang="en-US"/>
              <a:pPr/>
              <a:t>67</a:t>
            </a:fld>
            <a:endParaRPr lang="en-US"/>
          </a:p>
        </p:txBody>
      </p:sp>
      <p:sp>
        <p:nvSpPr>
          <p:cNvPr id="11" name="Rectangle 10"/>
          <p:cNvSpPr/>
          <p:nvPr/>
        </p:nvSpPr>
        <p:spPr bwMode="auto">
          <a:xfrm>
            <a:off x="1981200" y="1981200"/>
            <a:ext cx="8229600" cy="4191000"/>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latin typeface="Times New Roman" pitchFamily="18" charset="0"/>
            </a:endParaRPr>
          </a:p>
        </p:txBody>
      </p:sp>
    </p:spTree>
    <p:extLst>
      <p:ext uri="{BB962C8B-B14F-4D97-AF65-F5344CB8AC3E}">
        <p14:creationId xmlns:p14="http://schemas.microsoft.com/office/powerpoint/2010/main" val="16139984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Use the inverted pyramid method by starting with the most important piece of info</a:t>
            </a:r>
          </a:p>
        </p:txBody>
      </p:sp>
      <p:sp>
        <p:nvSpPr>
          <p:cNvPr id="4" name="Date Placeholder 3"/>
          <p:cNvSpPr>
            <a:spLocks noGrp="1"/>
          </p:cNvSpPr>
          <p:nvPr>
            <p:ph type="dt" sz="half" idx="10"/>
          </p:nvPr>
        </p:nvSpPr>
        <p:spPr/>
        <p:txBody>
          <a:bodyPr/>
          <a:lstStyle/>
          <a:p>
            <a:r>
              <a:rPr lang="en-US"/>
              <a:t>Copyright © 2017 Pearson Education, Ltd.     </a:t>
            </a:r>
          </a:p>
        </p:txBody>
      </p:sp>
      <p:pic>
        <p:nvPicPr>
          <p:cNvPr id="7" name="Content Placeholder 6"/>
          <p:cNvPicPr>
            <a:picLocks noGrp="1" noChangeAspect="1"/>
          </p:cNvPicPr>
          <p:nvPr>
            <p:ph idx="1"/>
          </p:nvPr>
        </p:nvPicPr>
        <p:blipFill>
          <a:blip r:embed="rId2"/>
          <a:stretch>
            <a:fillRect/>
          </a:stretch>
        </p:blipFill>
        <p:spPr>
          <a:xfrm>
            <a:off x="5203031" y="3049587"/>
            <a:ext cx="2333625" cy="1962150"/>
          </a:xfrm>
          <a:prstGeom prst="rect">
            <a:avLst/>
          </a:prstGeom>
        </p:spPr>
      </p:pic>
      <p:sp>
        <p:nvSpPr>
          <p:cNvPr id="5" name="Slide Number Placeholder 4"/>
          <p:cNvSpPr>
            <a:spLocks noGrp="1"/>
          </p:cNvSpPr>
          <p:nvPr>
            <p:ph type="sldNum" sz="quarter" idx="4294967295"/>
          </p:nvPr>
        </p:nvSpPr>
        <p:spPr>
          <a:xfrm>
            <a:off x="0" y="6356350"/>
            <a:ext cx="4114800" cy="365125"/>
          </a:xfrm>
        </p:spPr>
        <p:txBody>
          <a:bodyPr/>
          <a:lstStyle/>
          <a:p>
            <a:r>
              <a:rPr lang="en-US"/>
              <a:t>Chapter 5 - </a:t>
            </a:r>
            <a:fld id="{019EC745-EE55-47B9-8325-C465464844B6}" type="slidenum">
              <a:rPr lang="en-US" smtClean="0"/>
              <a:pPr/>
              <a:t>68</a:t>
            </a:fld>
            <a:endParaRPr lang="en-US"/>
          </a:p>
        </p:txBody>
      </p:sp>
    </p:spTree>
    <p:extLst>
      <p:ext uri="{BB962C8B-B14F-4D97-AF65-F5344CB8AC3E}">
        <p14:creationId xmlns:p14="http://schemas.microsoft.com/office/powerpoint/2010/main" val="23227945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466"/>
          </a:xfrm>
          <a:prstGeom prst="rect">
            <a:avLst/>
          </a:prstGeom>
        </p:spPr>
      </p:pic>
      <p:sp>
        <p:nvSpPr>
          <p:cNvPr id="4" name="Rectangle 3"/>
          <p:cNvSpPr/>
          <p:nvPr/>
        </p:nvSpPr>
        <p:spPr>
          <a:xfrm>
            <a:off x="5017558" y="3098567"/>
            <a:ext cx="2033237" cy="646331"/>
          </a:xfrm>
          <a:prstGeom prst="rect">
            <a:avLst/>
          </a:prstGeom>
        </p:spPr>
        <p:txBody>
          <a:bodyPr wrap="square">
            <a:spAutoFit/>
          </a:bodyPr>
          <a:lstStyle/>
          <a:p>
            <a:r>
              <a:rPr lang="en-US" b="1">
                <a:latin typeface="Arial" charset="0"/>
                <a:ea typeface="Arial" charset="0"/>
                <a:cs typeface="Arial" charset="0"/>
              </a:rPr>
              <a:t>Any Questions?</a:t>
            </a:r>
          </a:p>
          <a:p>
            <a:endParaRPr lang="en-US"/>
          </a:p>
        </p:txBody>
      </p:sp>
    </p:spTree>
    <p:extLst>
      <p:ext uri="{BB962C8B-B14F-4D97-AF65-F5344CB8AC3E}">
        <p14:creationId xmlns:p14="http://schemas.microsoft.com/office/powerpoint/2010/main" val="520773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79646"/>
          </a:solidFill>
          <a:ln w="9525">
            <a:solidFill>
              <a:srgbClr val="292929"/>
            </a:solidFill>
          </a:ln>
        </p:spPr>
        <p:txBody>
          <a:bodyPr/>
          <a:lstStyle/>
          <a:p>
            <a:r>
              <a:rPr lang="en-US">
                <a:solidFill>
                  <a:schemeClr val="bg1"/>
                </a:solidFill>
              </a:rPr>
              <a:t>Learning Objectives </a:t>
            </a:r>
            <a:r>
              <a:rPr lang="en-US" sz="2400">
                <a:solidFill>
                  <a:schemeClr val="bg1"/>
                </a:solidFill>
              </a:rPr>
              <a:t>(3 of 3)</a:t>
            </a:r>
            <a:endParaRPr lang="en-US" sz="2400"/>
          </a:p>
        </p:txBody>
      </p:sp>
      <p:sp>
        <p:nvSpPr>
          <p:cNvPr id="4" name="Date Placeholder 3"/>
          <p:cNvSpPr>
            <a:spLocks noGrp="1"/>
          </p:cNvSpPr>
          <p:nvPr>
            <p:ph type="dt" sz="half" idx="10"/>
          </p:nvPr>
        </p:nvSpPr>
        <p:spPr/>
        <p:txBody>
          <a:bodyPr/>
          <a:lstStyle/>
          <a:p>
            <a:r>
              <a:rPr lang="en-US"/>
              <a:t>Copyright © 2017 Pearson Education, Ltd.     </a:t>
            </a:r>
          </a:p>
        </p:txBody>
      </p:sp>
      <p:sp>
        <p:nvSpPr>
          <p:cNvPr id="3" name="Content Placeholder 2"/>
          <p:cNvSpPr>
            <a:spLocks noGrp="1"/>
          </p:cNvSpPr>
          <p:nvPr>
            <p:ph idx="1"/>
          </p:nvPr>
        </p:nvSpPr>
        <p:spPr>
          <a:xfrm>
            <a:off x="2093204" y="2199503"/>
            <a:ext cx="7877061" cy="3661547"/>
          </a:xfrm>
        </p:spPr>
        <p:txBody>
          <a:bodyPr/>
          <a:lstStyle/>
          <a:p>
            <a:pPr marL="514350" indent="-514350">
              <a:spcBef>
                <a:spcPts val="600"/>
              </a:spcBef>
              <a:buFont typeface="+mj-lt"/>
              <a:buAutoNum type="arabicPeriod" startAt="5"/>
            </a:pPr>
            <a:r>
              <a:rPr lang="en-US" sz="3100"/>
              <a:t>Define the four types of sentences, and explain how sentence style affects emphasis within a message.</a:t>
            </a:r>
          </a:p>
          <a:p>
            <a:pPr marL="514350" indent="-514350">
              <a:spcBef>
                <a:spcPts val="600"/>
              </a:spcBef>
              <a:buFont typeface="+mj-lt"/>
              <a:buAutoNum type="arabicPeriod" startAt="5"/>
            </a:pPr>
            <a:r>
              <a:rPr lang="en-US" sz="3100"/>
              <a:t>Define the three key elements of a paragraph, and list five ways to develop unified, coherent paragraphs.</a:t>
            </a:r>
          </a:p>
          <a:p>
            <a:pPr marL="514350" indent="-514350">
              <a:spcBef>
                <a:spcPts val="600"/>
              </a:spcBef>
              <a:buFont typeface="+mj-lt"/>
              <a:buAutoNum type="arabicPeriod" startAt="5"/>
            </a:pPr>
            <a:r>
              <a:rPr lang="en-US" sz="3100"/>
              <a:t>List five techniques for writing effective messages for mobile readers.</a:t>
            </a:r>
          </a:p>
          <a:p>
            <a:pPr>
              <a:spcBef>
                <a:spcPts val="600"/>
              </a:spcBef>
            </a:pPr>
            <a:endParaRPr lang="en-US" sz="3100"/>
          </a:p>
        </p:txBody>
      </p:sp>
      <p:sp>
        <p:nvSpPr>
          <p:cNvPr id="5" name="Slide Number Placeholder 4"/>
          <p:cNvSpPr>
            <a:spLocks noGrp="1"/>
          </p:cNvSpPr>
          <p:nvPr>
            <p:ph type="sldNum" sz="quarter" idx="4294967295"/>
          </p:nvPr>
        </p:nvSpPr>
        <p:spPr>
          <a:xfrm>
            <a:off x="0" y="6356350"/>
            <a:ext cx="4114800" cy="365125"/>
          </a:xfrm>
        </p:spPr>
        <p:txBody>
          <a:bodyPr/>
          <a:lstStyle/>
          <a:p>
            <a:r>
              <a:rPr lang="en-US"/>
              <a:t>Chapter 5 - </a:t>
            </a:r>
            <a:fld id="{019EC745-EE55-47B9-8325-C465464844B6}" type="slidenum">
              <a:rPr lang="en-US" smtClean="0"/>
              <a:pPr/>
              <a:t>7</a:t>
            </a:fld>
            <a:endParaRPr lang="en-US"/>
          </a:p>
        </p:txBody>
      </p:sp>
      <p:sp>
        <p:nvSpPr>
          <p:cNvPr id="6" name="Rectangle 5"/>
          <p:cNvSpPr/>
          <p:nvPr/>
        </p:nvSpPr>
        <p:spPr bwMode="auto">
          <a:xfrm>
            <a:off x="1981200" y="1981200"/>
            <a:ext cx="8229600" cy="4191000"/>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a:latin typeface="Times New Roman" pitchFamily="18" charset="0"/>
            </a:endParaRPr>
          </a:p>
        </p:txBody>
      </p:sp>
    </p:spTree>
    <p:extLst>
      <p:ext uri="{BB962C8B-B14F-4D97-AF65-F5344CB8AC3E}">
        <p14:creationId xmlns:p14="http://schemas.microsoft.com/office/powerpoint/2010/main" val="2514118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958" y="741405"/>
            <a:ext cx="9969842" cy="962798"/>
          </a:xfrm>
          <a:solidFill>
            <a:schemeClr val="tx2"/>
          </a:solidFill>
        </p:spPr>
        <p:txBody>
          <a:bodyPr>
            <a:normAutofit fontScale="90000"/>
          </a:bodyPr>
          <a:lstStyle/>
          <a:p>
            <a:r>
              <a:rPr lang="en-US">
                <a:solidFill>
                  <a:schemeClr val="bg1"/>
                </a:solidFill>
              </a:rPr>
              <a:t>Adapting to Your Audience: Being Sensitive to Your Audience’s Needs</a:t>
            </a:r>
          </a:p>
        </p:txBody>
      </p:sp>
      <p:sp>
        <p:nvSpPr>
          <p:cNvPr id="4" name="Date Placeholder 3"/>
          <p:cNvSpPr>
            <a:spLocks noGrp="1"/>
          </p:cNvSpPr>
          <p:nvPr>
            <p:ph type="dt" sz="half" idx="10"/>
          </p:nvPr>
        </p:nvSpPr>
        <p:spPr/>
        <p:txBody>
          <a:bodyPr/>
          <a:lstStyle/>
          <a:p>
            <a:r>
              <a:rPr lang="en-US"/>
              <a:t>Copyright © 2017 Pearson Education, Ltd.     </a:t>
            </a:r>
          </a:p>
        </p:txBody>
      </p:sp>
      <p:sp>
        <p:nvSpPr>
          <p:cNvPr id="3" name="Subtitle 2"/>
          <p:cNvSpPr>
            <a:spLocks noGrp="1"/>
          </p:cNvSpPr>
          <p:nvPr>
            <p:ph idx="1"/>
          </p:nvPr>
        </p:nvSpPr>
        <p:spPr/>
        <p:txBody>
          <a:bodyPr/>
          <a:lstStyle/>
          <a:p>
            <a:r>
              <a:rPr lang="en-US"/>
              <a:t>(LO 1) Identify the four aspects of being sensitive to audience needs when writing business messages.</a:t>
            </a:r>
          </a:p>
        </p:txBody>
      </p:sp>
      <p:sp>
        <p:nvSpPr>
          <p:cNvPr id="5" name="Slide Number Placeholder 4"/>
          <p:cNvSpPr>
            <a:spLocks noGrp="1"/>
          </p:cNvSpPr>
          <p:nvPr>
            <p:ph type="sldNum" sz="quarter" idx="4294967295"/>
          </p:nvPr>
        </p:nvSpPr>
        <p:spPr>
          <a:xfrm>
            <a:off x="0" y="6356350"/>
            <a:ext cx="4114800" cy="365125"/>
          </a:xfrm>
        </p:spPr>
        <p:txBody>
          <a:bodyPr/>
          <a:lstStyle/>
          <a:p>
            <a:r>
              <a:rPr lang="en-US"/>
              <a:t>Chapter 5 - </a:t>
            </a:r>
            <a:fld id="{D74629C0-F5DE-4C7D-87CA-E990CA58DCC6}" type="slidenum">
              <a:rPr lang="en-US" smtClean="0"/>
              <a:pPr/>
              <a:t>8</a:t>
            </a:fld>
            <a:endParaRPr lang="en-US"/>
          </a:p>
        </p:txBody>
      </p:sp>
    </p:spTree>
    <p:extLst>
      <p:ext uri="{BB962C8B-B14F-4D97-AF65-F5344CB8AC3E}">
        <p14:creationId xmlns:p14="http://schemas.microsoft.com/office/powerpoint/2010/main" val="2042537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Being sensitive to audience needs </a:t>
            </a:r>
          </a:p>
        </p:txBody>
      </p:sp>
      <p:sp>
        <p:nvSpPr>
          <p:cNvPr id="4" name="Date Placeholder 3"/>
          <p:cNvSpPr>
            <a:spLocks noGrp="1"/>
          </p:cNvSpPr>
          <p:nvPr>
            <p:ph type="dt" sz="half" idx="10"/>
          </p:nvPr>
        </p:nvSpPr>
        <p:spPr/>
        <p:txBody>
          <a:bodyPr/>
          <a:lstStyle/>
          <a:p>
            <a:r>
              <a:rPr lang="en-US"/>
              <a:t>Copyright © 2017 Pearson Education, Ltd.     </a:t>
            </a:r>
          </a:p>
        </p:txBody>
      </p:sp>
      <p:sp>
        <p:nvSpPr>
          <p:cNvPr id="3" name="Content Placeholder 2"/>
          <p:cNvSpPr>
            <a:spLocks noGrp="1"/>
          </p:cNvSpPr>
          <p:nvPr>
            <p:ph idx="1"/>
          </p:nvPr>
        </p:nvSpPr>
        <p:spPr/>
        <p:txBody>
          <a:bodyPr/>
          <a:lstStyle/>
          <a:p>
            <a:r>
              <a:rPr lang="en-US"/>
              <a:t>1. use the you attitude</a:t>
            </a:r>
          </a:p>
          <a:p>
            <a:r>
              <a:rPr lang="en-US"/>
              <a:t>2. maintain standards of etiquette</a:t>
            </a:r>
          </a:p>
          <a:p>
            <a:r>
              <a:rPr lang="en-US"/>
              <a:t>Emphasize the positive </a:t>
            </a:r>
          </a:p>
          <a:p>
            <a:r>
              <a:rPr lang="en-US"/>
              <a:t>Use bias-free language  </a:t>
            </a:r>
          </a:p>
          <a:p>
            <a:endParaRPr lang="en-US"/>
          </a:p>
          <a:p>
            <a:endParaRPr lang="en-US"/>
          </a:p>
        </p:txBody>
      </p:sp>
      <p:sp>
        <p:nvSpPr>
          <p:cNvPr id="5" name="Slide Number Placeholder 4"/>
          <p:cNvSpPr>
            <a:spLocks noGrp="1"/>
          </p:cNvSpPr>
          <p:nvPr>
            <p:ph type="sldNum" sz="quarter" idx="4294967295"/>
          </p:nvPr>
        </p:nvSpPr>
        <p:spPr>
          <a:xfrm>
            <a:off x="0" y="6356350"/>
            <a:ext cx="4114800" cy="365125"/>
          </a:xfrm>
        </p:spPr>
        <p:txBody>
          <a:bodyPr/>
          <a:lstStyle/>
          <a:p>
            <a:r>
              <a:rPr lang="en-US"/>
              <a:t>Chapter 5 - </a:t>
            </a:r>
            <a:fld id="{019EC745-EE55-47B9-8325-C465464844B6}" type="slidenum">
              <a:rPr lang="en-US" smtClean="0"/>
              <a:pPr/>
              <a:t>9</a:t>
            </a:fld>
            <a:endParaRPr lang="en-US"/>
          </a:p>
        </p:txBody>
      </p:sp>
    </p:spTree>
    <p:extLst>
      <p:ext uri="{BB962C8B-B14F-4D97-AF65-F5344CB8AC3E}">
        <p14:creationId xmlns:p14="http://schemas.microsoft.com/office/powerpoint/2010/main" val="99993884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um pp p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69</Slides>
  <Notes>39</Notes>
  <HiddenSlides>0</HiddenSlides>
  <ScaleCrop>false</ScaleCrop>
  <HeadingPairs>
    <vt:vector size="4" baseType="variant">
      <vt:variant>
        <vt:lpstr>Theme</vt:lpstr>
      </vt:variant>
      <vt:variant>
        <vt:i4>2</vt:i4>
      </vt:variant>
      <vt:variant>
        <vt:lpstr>Slide Titles</vt:lpstr>
      </vt:variant>
      <vt:variant>
        <vt:i4>69</vt:i4>
      </vt:variant>
    </vt:vector>
  </HeadingPairs>
  <TitlesOfParts>
    <vt:vector size="71" baseType="lpstr">
      <vt:lpstr>Custom Design</vt:lpstr>
      <vt:lpstr>aum pp pres</vt:lpstr>
      <vt:lpstr>Excellence in Business Communication - Chapter 5 ENL 320</vt:lpstr>
      <vt:lpstr>PowerPoint Presentation</vt:lpstr>
      <vt:lpstr>Excellence in Business Communication</vt:lpstr>
      <vt:lpstr>Learning Objectives (1 of 3)</vt:lpstr>
      <vt:lpstr>PowerPoint Presentation</vt:lpstr>
      <vt:lpstr>Learning Objectives (2 of 3)</vt:lpstr>
      <vt:lpstr>Learning Objectives (3 of 3)</vt:lpstr>
      <vt:lpstr>Adapting to Your Audience: Being Sensitive to Your Audience’s Needs</vt:lpstr>
      <vt:lpstr>Being sensitive to audience needs </vt:lpstr>
      <vt:lpstr>Adopting a “You” Attitude  (1 of 2)</vt:lpstr>
      <vt:lpstr>Adopting a “You” Attitude  (2 of 2)</vt:lpstr>
      <vt:lpstr>Rewrite for better you attitude </vt:lpstr>
      <vt:lpstr>PowerPoint Presentation</vt:lpstr>
      <vt:lpstr>Maintaining Standards  of Etiquette (1 of 2)</vt:lpstr>
      <vt:lpstr>PowerPoint Presentation</vt:lpstr>
      <vt:lpstr>How does this image represent tact? </vt:lpstr>
      <vt:lpstr>Maintaining Standards  of Etiquette (2 of 2)</vt:lpstr>
      <vt:lpstr>Emphasizing the Positive  (1 of 2)</vt:lpstr>
      <vt:lpstr>Use euphemisms to avoid sounding harsh or negative</vt:lpstr>
      <vt:lpstr>What do you think of this euphemism?</vt:lpstr>
      <vt:lpstr>Which one of each pair is more positive?</vt:lpstr>
      <vt:lpstr>PowerPoint Presentation</vt:lpstr>
      <vt:lpstr>PowerPoint Presentation</vt:lpstr>
      <vt:lpstr>Rewrite to make less negative </vt:lpstr>
      <vt:lpstr>Emphasizing the Positive  (2 of 2)</vt:lpstr>
      <vt:lpstr>PowerPoint Presentation</vt:lpstr>
      <vt:lpstr>Emphasizes Harsh Statement  </vt:lpstr>
      <vt:lpstr>De-emphasizes Harsh Statement</vt:lpstr>
      <vt:lpstr>Which sentence de-emphasizes the credit refusal?</vt:lpstr>
      <vt:lpstr>Which de-emphasizes the refusal?</vt:lpstr>
      <vt:lpstr>Which one is more specific </vt:lpstr>
      <vt:lpstr>Using Bias-Free Language  (1 of 2)</vt:lpstr>
      <vt:lpstr>Using Bias-Free Language  (2 of 2)</vt:lpstr>
      <vt:lpstr>PowerPoint Presentation</vt:lpstr>
      <vt:lpstr>PowerPoint Presentation</vt:lpstr>
      <vt:lpstr>Adapting to Your Audience: Building Strong Relationships</vt:lpstr>
      <vt:lpstr>Establishing your credibility is vital in building and fostering positive business relationships. </vt:lpstr>
      <vt:lpstr>Establishing Your Credibility (1 of 2)</vt:lpstr>
      <vt:lpstr>Establishing Your Credibility (2 of 2)</vt:lpstr>
      <vt:lpstr>Projecting Your Company’s Image</vt:lpstr>
      <vt:lpstr>Adapting to Your Audience: Controlling Your Style and Tone</vt:lpstr>
      <vt:lpstr>Creating a Conversational Tone</vt:lpstr>
      <vt:lpstr>Stale and obsolete language</vt:lpstr>
      <vt:lpstr>PowerPoint Presentation</vt:lpstr>
      <vt:lpstr>Using Plain Language</vt:lpstr>
      <vt:lpstr>Definition of plain language</vt:lpstr>
      <vt:lpstr>Using Plain Language</vt:lpstr>
      <vt:lpstr>Selecting Active Voice  or Passive Voice (1 of 2)</vt:lpstr>
      <vt:lpstr> When to use active voice</vt:lpstr>
      <vt:lpstr>Selecting Active Voice or Passive Voice (2 of 2)</vt:lpstr>
      <vt:lpstr>When to use the passive voice </vt:lpstr>
      <vt:lpstr>to point out what's being done without taking or attributing either the credit or the blame.  </vt:lpstr>
      <vt:lpstr>Use the passive </vt:lpstr>
      <vt:lpstr>Composing Your Message: Choosing Powerful Words</vt:lpstr>
      <vt:lpstr>Choosing Powerful Words</vt:lpstr>
      <vt:lpstr>Balancing Abstract and Concrete Words</vt:lpstr>
      <vt:lpstr>Finding Words that Communicate Well </vt:lpstr>
      <vt:lpstr>Powerful Words</vt:lpstr>
      <vt:lpstr>Composing Your Message: Creating Effective Sentences</vt:lpstr>
      <vt:lpstr>Choosing from Four Types of Sentences (1 of 2)</vt:lpstr>
      <vt:lpstr>Choosing from Four Types of Sentences (2 of 2)</vt:lpstr>
      <vt:lpstr>Using Sentence Style to Emphasize Key Thoughts</vt:lpstr>
      <vt:lpstr>Composing Your Message:  Crafting Coherent Paragraphs</vt:lpstr>
      <vt:lpstr>Creating the Elements  of a Paragraph</vt:lpstr>
      <vt:lpstr>Developing Paragraphs</vt:lpstr>
      <vt:lpstr>Writing for Mobile Devices</vt:lpstr>
      <vt:lpstr>Making Mobile Messages More Effective</vt:lpstr>
      <vt:lpstr>Use the inverted pyramid method by starting with the most important piece of info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HRM LAB</dc:title>
  <dc:creator>Dusana Schmidt</dc:creator>
  <cp:lastModifiedBy>Ghasaq Alrefai</cp:lastModifiedBy>
  <cp:revision>2</cp:revision>
  <cp:lastPrinted>2020-02-10T10:24:20Z</cp:lastPrinted>
  <dcterms:created xsi:type="dcterms:W3CDTF">2020-02-10T07:51:23Z</dcterms:created>
  <dcterms:modified xsi:type="dcterms:W3CDTF">2021-04-04T11:07:26Z</dcterms:modified>
</cp:coreProperties>
</file>